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8" r:id="rId1"/>
  </p:sldMasterIdLst>
  <p:notesMasterIdLst>
    <p:notesMasterId r:id="rId25"/>
  </p:notesMasterIdLst>
  <p:sldIdLst>
    <p:sldId id="256" r:id="rId2"/>
    <p:sldId id="337" r:id="rId3"/>
    <p:sldId id="258" r:id="rId4"/>
    <p:sldId id="327" r:id="rId5"/>
    <p:sldId id="259" r:id="rId6"/>
    <p:sldId id="260" r:id="rId7"/>
    <p:sldId id="261" r:id="rId8"/>
    <p:sldId id="262" r:id="rId9"/>
    <p:sldId id="370" r:id="rId10"/>
    <p:sldId id="409" r:id="rId11"/>
    <p:sldId id="412" r:id="rId12"/>
    <p:sldId id="410" r:id="rId13"/>
    <p:sldId id="403" r:id="rId14"/>
    <p:sldId id="394" r:id="rId15"/>
    <p:sldId id="411" r:id="rId16"/>
    <p:sldId id="408" r:id="rId17"/>
    <p:sldId id="399" r:id="rId18"/>
    <p:sldId id="395" r:id="rId19"/>
    <p:sldId id="401" r:id="rId20"/>
    <p:sldId id="405" r:id="rId21"/>
    <p:sldId id="400" r:id="rId22"/>
    <p:sldId id="340" r:id="rId23"/>
    <p:sldId id="413" r:id="rId24"/>
  </p:sldIdLst>
  <p:sldSz cx="12192000" cy="6858000"/>
  <p:notesSz cx="6858000" cy="9144000"/>
  <p:embeddedFontLst>
    <p:embeddedFont>
      <p:font typeface="Segoe UI Black" pitchFamily="34" charset="0"/>
      <p:bold r:id="rId26"/>
      <p:boldItalic r:id="rId27"/>
    </p:embeddedFont>
    <p:embeddedFont>
      <p:font typeface="Forte" pitchFamily="66" charset="0"/>
      <p:regular r:id="rId28"/>
    </p:embeddedFont>
    <p:embeddedFont>
      <p:font typeface="Franklin Gothic Book" pitchFamily="34" charset="0"/>
      <p:regular r:id="rId29"/>
      <p:italic r:id="rId30"/>
    </p:embeddedFont>
    <p:embeddedFont>
      <p:font typeface="Rockwell" pitchFamily="18" charset="0"/>
      <p:regular r:id="rId31"/>
      <p:bold r:id="rId32"/>
      <p:italic r:id="rId33"/>
      <p:boldItalic r:id="rId34"/>
    </p:embeddedFont>
    <p:embeddedFont>
      <p:font typeface="PT Serif" charset="0"/>
      <p:regular r:id="rId35"/>
      <p:bold r:id="rId36"/>
      <p:italic r:id="rId37"/>
      <p:boldItalic r:id="rId38"/>
    </p:embeddedFont>
    <p:embeddedFont>
      <p:font typeface="Wingdings 2" pitchFamily="18" charset="2"/>
      <p:regular r:id="rId39"/>
    </p:embeddedFont>
    <p:embeddedFont>
      <p:font typeface="Perpetua" pitchFamily="18" charset="0"/>
      <p:regular r:id="rId40"/>
      <p:bold r:id="rId41"/>
      <p:italic r:id="rId42"/>
      <p:boldItalic r:id="rId43"/>
    </p:embeddedFont>
    <p:embeddedFont>
      <p:font typeface="Arial Rounded MT Bold" pitchFamily="34" charset="0"/>
      <p:regular r:id="rId44"/>
    </p:embeddedFont>
    <p:embeddedFont>
      <p:font typeface="Cooper Black" pitchFamily="18" charset="0"/>
      <p:regular r:id="rId45"/>
    </p:embeddedFont>
    <p:embeddedFont>
      <p:font typeface="Monotype Corsiva" pitchFamily="66" charset="0"/>
      <p:italic r:id="rId46"/>
    </p:embeddedFont>
    <p:embeddedFont>
      <p:font typeface="Garamond" pitchFamily="18" charset="0"/>
      <p:regular r:id="rId47"/>
      <p:bold r:id="rId48"/>
      <p:italic r:id="rId49"/>
    </p:embeddedFont>
    <p:embeddedFont>
      <p:font typeface="Showcard Gothic" pitchFamily="82" charset="0"/>
      <p:regular r:id="rId50"/>
    </p:embeddedFont>
    <p:embeddedFont>
      <p:font typeface="Kristen ITC" pitchFamily="66" charset="0"/>
      <p:regular r:id="rId51"/>
    </p:embeddedFont>
    <p:embeddedFont>
      <p:font typeface="Corbel Light" pitchFamily="34" charset="0"/>
      <p:regular r:id="rId52"/>
      <p:italic r:id="rId53"/>
    </p:embeddedFont>
    <p:embeddedFont>
      <p:font typeface="Calibri" pitchFamily="34" charset="0"/>
      <p:regular r:id="rId54"/>
      <p:bold r:id="rId55"/>
      <p:italic r:id="rId56"/>
      <p:boldItalic r:id="rId57"/>
    </p:embeddedFont>
    <p:embeddedFont>
      <p:font typeface="Algerian" pitchFamily="82" charset="0"/>
      <p:regular r:id="rId58"/>
    </p:embeddedFont>
    <p:embeddedFont>
      <p:font typeface="Agency FB" pitchFamily="34" charset="0"/>
      <p:regular r:id="rId59"/>
      <p:bold r:id="rId60"/>
    </p:embeddedFont>
    <p:embeddedFont>
      <p:font typeface="Colonna MT" pitchFamily="82" charset="0"/>
      <p:regular r:id="rId61"/>
    </p:embeddedFont>
    <p:embeddedFont>
      <p:font typeface="Ebrima" pitchFamily="2" charset="0"/>
      <p:regular r:id="rId62"/>
      <p:bold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9" roundtripDataSignature="AMtx7mjl/BawfDQghQuFkjEuSa0IyCZC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66"/>
    <a:srgbClr val="66FF33"/>
    <a:srgbClr val="FCAF24"/>
    <a:srgbClr val="FF6600"/>
    <a:srgbClr val="FF3300"/>
    <a:srgbClr val="FF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75" d="100"/>
        <a:sy n="75"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55" Type="http://schemas.openxmlformats.org/officeDocument/2006/relationships/font" Target="fonts/font30.fntdata"/><Relationship Id="rId63" Type="http://schemas.openxmlformats.org/officeDocument/2006/relationships/font" Target="fonts/font38.fntdata"/><Relationship Id="rId7" Type="http://schemas.openxmlformats.org/officeDocument/2006/relationships/slide" Target="slides/slide6.xml"/><Relationship Id="rId19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font" Target="fonts/font28.fntdata"/><Relationship Id="rId58" Type="http://schemas.openxmlformats.org/officeDocument/2006/relationships/font" Target="fonts/font33.fntdata"/><Relationship Id="rId19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57" Type="http://schemas.openxmlformats.org/officeDocument/2006/relationships/font" Target="fonts/font32.fntdata"/><Relationship Id="rId61" Type="http://schemas.openxmlformats.org/officeDocument/2006/relationships/font" Target="fonts/font3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font" Target="fonts/font27.fntdata"/><Relationship Id="rId60" Type="http://schemas.openxmlformats.org/officeDocument/2006/relationships/font" Target="fonts/font3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56" Type="http://schemas.openxmlformats.org/officeDocument/2006/relationships/font" Target="fonts/font31.fntdata"/><Relationship Id="rId19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6.fntdata"/><Relationship Id="rId189" Type="http://customschemas.google.com/relationships/presentationmetadata" Target="metadata"/><Relationship Id="rId19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59" Type="http://schemas.openxmlformats.org/officeDocument/2006/relationships/font" Target="fonts/font34.fntdata"/><Relationship Id="rId20" Type="http://schemas.openxmlformats.org/officeDocument/2006/relationships/slide" Target="slides/slide19.xml"/><Relationship Id="rId41" Type="http://schemas.openxmlformats.org/officeDocument/2006/relationships/font" Target="fonts/font16.fntdata"/><Relationship Id="rId54" Type="http://schemas.openxmlformats.org/officeDocument/2006/relationships/font" Target="fonts/font29.fntdata"/><Relationship Id="rId62" Type="http://schemas.openxmlformats.org/officeDocument/2006/relationships/font" Target="fonts/font3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f529146796_0_3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f529146796_0_3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f529146796_0_3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529146796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529146796_9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f529146796_9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534dec0f8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f534dec0f8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f534dec0f8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cb307e1adf_1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cb307e1adf_1_2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cb307e1adf_1_2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cb307e1adf_1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cb307e1adf_1_2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cb307e1adf_1_2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f534dec0f8_3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f534dec0f8_3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f534dec0f8_3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2EDC247-58EF-4340-8708-DEFAD82069FF}" type="datetime1">
              <a:rPr lang="en-US" smtClean="0"/>
              <a:pPr/>
              <a:t>5/9/2023</a:t>
            </a:fld>
            <a:endParaRPr lang="en-US" dirty="0">
              <a:solidFill>
                <a:srgbClr val="FFFFFF"/>
              </a:solidFill>
            </a:endParaRPr>
          </a:p>
        </p:txBody>
      </p:sp>
      <p:sp>
        <p:nvSpPr>
          <p:cNvPr id="17" name="Footer Placeholder 16"/>
          <p:cNvSpPr>
            <a:spLocks noGrp="1"/>
          </p:cNvSpPr>
          <p:nvPr>
            <p:ph type="ftr" sz="quarter" idx="11"/>
          </p:nvPr>
        </p:nvSpPr>
        <p:spPr/>
        <p:txBody>
          <a:bodyPr/>
          <a:lstStyle/>
          <a:p>
            <a:endParaRPr kumimoji="0" lang="en-US">
              <a:solidFill>
                <a:schemeClr val="accent1">
                  <a:tint val="20000"/>
                </a:schemeClr>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56F7B5-72CC-4EC7-814C-1DE46C435F8C}" type="datetime1">
              <a:rPr lang="en-US" smtClean="0"/>
              <a:pPr/>
              <a:t>5/9/2023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741815-BFC6-418B-AF3C-C7094834070B}" type="datetime1">
              <a:rPr lang="en-US" smtClean="0"/>
              <a:pPr/>
              <a:t>5/9/2023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1"/>
        <p:cNvGrpSpPr/>
        <p:nvPr/>
      </p:nvGrpSpPr>
      <p:grpSpPr>
        <a:xfrm>
          <a:off x="0" y="0"/>
          <a:ext cx="0" cy="0"/>
          <a:chOff x="0" y="0"/>
          <a:chExt cx="0" cy="0"/>
        </a:xfrm>
      </p:grpSpPr>
      <p:sp>
        <p:nvSpPr>
          <p:cNvPr id="51" name="Google Shape;51;gf529146796_0_291"/>
          <p:cNvSpPr txBox="1">
            <a:spLocks noGrp="1"/>
          </p:cNvSpPr>
          <p:nvPr>
            <p:ph type="title"/>
          </p:nvPr>
        </p:nvSpPr>
        <p:spPr>
          <a:xfrm>
            <a:off x="2518245" y="2328133"/>
            <a:ext cx="7170000" cy="2194800"/>
          </a:xfrm>
          <a:prstGeom prst="rect">
            <a:avLst/>
          </a:prstGeom>
        </p:spPr>
        <p:txBody>
          <a:bodyPr spcFirstLastPara="1" wrap="square" lIns="121900" tIns="121900" rIns="121900" bIns="121900" anchor="ctr" anchorCtr="0">
            <a:normAutofit/>
          </a:bodyPr>
          <a:lstStyle>
            <a:lvl1pPr lvl="0" algn="ctr">
              <a:spcBef>
                <a:spcPts val="0"/>
              </a:spcBef>
              <a:spcAft>
                <a:spcPts val="0"/>
              </a:spcAft>
              <a:buClr>
                <a:schemeClr val="dk2"/>
              </a:buClr>
              <a:buSzPts val="4300"/>
              <a:buNone/>
              <a:defRPr sz="4300">
                <a:solidFill>
                  <a:schemeClr val="dk2"/>
                </a:solidFill>
              </a:defRPr>
            </a:lvl1pPr>
            <a:lvl2pPr lvl="1" algn="ctr">
              <a:spcBef>
                <a:spcPts val="0"/>
              </a:spcBef>
              <a:spcAft>
                <a:spcPts val="0"/>
              </a:spcAft>
              <a:buClr>
                <a:schemeClr val="dk2"/>
              </a:buClr>
              <a:buSzPts val="4300"/>
              <a:buNone/>
              <a:defRPr sz="4300">
                <a:solidFill>
                  <a:schemeClr val="dk2"/>
                </a:solidFill>
              </a:defRPr>
            </a:lvl2pPr>
            <a:lvl3pPr lvl="2" algn="ctr">
              <a:spcBef>
                <a:spcPts val="0"/>
              </a:spcBef>
              <a:spcAft>
                <a:spcPts val="0"/>
              </a:spcAft>
              <a:buClr>
                <a:schemeClr val="dk2"/>
              </a:buClr>
              <a:buSzPts val="4300"/>
              <a:buNone/>
              <a:defRPr sz="4300">
                <a:solidFill>
                  <a:schemeClr val="dk2"/>
                </a:solidFill>
              </a:defRPr>
            </a:lvl3pPr>
            <a:lvl4pPr lvl="3" algn="ctr">
              <a:spcBef>
                <a:spcPts val="0"/>
              </a:spcBef>
              <a:spcAft>
                <a:spcPts val="0"/>
              </a:spcAft>
              <a:buClr>
                <a:schemeClr val="dk2"/>
              </a:buClr>
              <a:buSzPts val="4300"/>
              <a:buNone/>
              <a:defRPr sz="4300">
                <a:solidFill>
                  <a:schemeClr val="dk2"/>
                </a:solidFill>
              </a:defRPr>
            </a:lvl4pPr>
            <a:lvl5pPr lvl="4" algn="ctr">
              <a:spcBef>
                <a:spcPts val="0"/>
              </a:spcBef>
              <a:spcAft>
                <a:spcPts val="0"/>
              </a:spcAft>
              <a:buClr>
                <a:schemeClr val="dk2"/>
              </a:buClr>
              <a:buSzPts val="4300"/>
              <a:buNone/>
              <a:defRPr sz="4300">
                <a:solidFill>
                  <a:schemeClr val="dk2"/>
                </a:solidFill>
              </a:defRPr>
            </a:lvl5pPr>
            <a:lvl6pPr lvl="5" algn="ctr">
              <a:spcBef>
                <a:spcPts val="0"/>
              </a:spcBef>
              <a:spcAft>
                <a:spcPts val="0"/>
              </a:spcAft>
              <a:buClr>
                <a:schemeClr val="dk2"/>
              </a:buClr>
              <a:buSzPts val="4300"/>
              <a:buNone/>
              <a:defRPr sz="4300">
                <a:solidFill>
                  <a:schemeClr val="dk2"/>
                </a:solidFill>
              </a:defRPr>
            </a:lvl6pPr>
            <a:lvl7pPr lvl="6" algn="ctr">
              <a:spcBef>
                <a:spcPts val="0"/>
              </a:spcBef>
              <a:spcAft>
                <a:spcPts val="0"/>
              </a:spcAft>
              <a:buClr>
                <a:schemeClr val="dk2"/>
              </a:buClr>
              <a:buSzPts val="4300"/>
              <a:buNone/>
              <a:defRPr sz="4300">
                <a:solidFill>
                  <a:schemeClr val="dk2"/>
                </a:solidFill>
              </a:defRPr>
            </a:lvl7pPr>
            <a:lvl8pPr lvl="7" algn="ctr">
              <a:spcBef>
                <a:spcPts val="0"/>
              </a:spcBef>
              <a:spcAft>
                <a:spcPts val="0"/>
              </a:spcAft>
              <a:buClr>
                <a:schemeClr val="dk2"/>
              </a:buClr>
              <a:buSzPts val="4300"/>
              <a:buNone/>
              <a:defRPr sz="4300">
                <a:solidFill>
                  <a:schemeClr val="dk2"/>
                </a:solidFill>
              </a:defRPr>
            </a:lvl8pPr>
            <a:lvl9pPr lvl="8" algn="ctr">
              <a:spcBef>
                <a:spcPts val="0"/>
              </a:spcBef>
              <a:spcAft>
                <a:spcPts val="0"/>
              </a:spcAft>
              <a:buClr>
                <a:schemeClr val="dk2"/>
              </a:buClr>
              <a:buSzPts val="4300"/>
              <a:buNone/>
              <a:defRPr sz="4300">
                <a:solidFill>
                  <a:schemeClr val="dk2"/>
                </a:solidFill>
              </a:defRPr>
            </a:lvl9pPr>
          </a:lstStyle>
          <a:p>
            <a:endParaRPr/>
          </a:p>
        </p:txBody>
      </p:sp>
      <p:sp>
        <p:nvSpPr>
          <p:cNvPr id="52" name="Google Shape;52;gf529146796_0_291"/>
          <p:cNvSpPr txBox="1">
            <a:spLocks noGrp="1"/>
          </p:cNvSpPr>
          <p:nvPr>
            <p:ph type="sldNum" idx="12"/>
          </p:nvPr>
        </p:nvSpPr>
        <p:spPr>
          <a:xfrm>
            <a:off x="11187646" y="605822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22E67BB-60DF-4ED3-83F4-161CC53DAC32}" type="datetime1">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78CF098-9C0A-445C-B814-DCB91B1AA34E}" type="datetime1">
              <a:rPr lang="en-US" smtClean="0"/>
              <a:pPr/>
              <a:t>5/9/2023</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kumimoji="0"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BF76E20-EE6F-4715-A37E-340D8173275E}" type="datetime1">
              <a:rPr lang="en-US" smtClean="0"/>
              <a:pPr/>
              <a:t>5/9/2023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2EE85B5-49F4-4DA1-A0F5-176BE97B9AF2}" type="datetime1">
              <a:rPr lang="en-US" smtClean="0"/>
              <a:pPr/>
              <a:t>5/9/2023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F8A3ED4-1754-4100-B3D6-1546D1E4E0F1}" type="datetime1">
              <a:rPr lang="en-US" smtClean="0"/>
              <a:pPr/>
              <a:t>5/9/2023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2A8F5-980B-4004-95AE-E612285199CB}" type="datetime1">
              <a:rPr lang="en-US" smtClean="0"/>
              <a:pPr/>
              <a:t>5/9/2023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AEFCFA-8520-4FAA-9E36-CC6DED3A1242}" type="datetime1">
              <a:rPr lang="en-US" smtClean="0"/>
              <a:pPr/>
              <a:t>5/9/2023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20CE49-1ABC-4042-B22C-2C6410D21ED0}" type="datetime1">
              <a:rPr lang="en-US" smtClean="0"/>
              <a:pPr/>
              <a:t>5/9/2023</a:t>
            </a:fld>
            <a:endParaRPr lang="en-US">
              <a:solidFill>
                <a:schemeClr val="tx1"/>
              </a:solidFill>
            </a:endParaRPr>
          </a:p>
        </p:txBody>
      </p:sp>
      <p:sp>
        <p:nvSpPr>
          <p:cNvPr id="6" name="Footer Placeholder 5"/>
          <p:cNvSpPr>
            <a:spLocks noGrp="1"/>
          </p:cNvSpPr>
          <p:nvPr>
            <p:ph type="ftr" sz="quarter" idx="11"/>
          </p:nvPr>
        </p:nvSpPr>
        <p:spPr>
          <a:xfrm>
            <a:off x="1219200" y="6172200"/>
            <a:ext cx="5181600" cy="457200"/>
          </a:xfrm>
        </p:spPr>
        <p:txBody>
          <a:bodyPr/>
          <a:lstStyle/>
          <a:p>
            <a:endParaRPr kumimoji="0" lang="en-US">
              <a:solidFill>
                <a:schemeClr val="tx1"/>
              </a:solidFill>
            </a:endParaRPr>
          </a:p>
        </p:txBody>
      </p:sp>
      <p:sp>
        <p:nvSpPr>
          <p:cNvPr id="7" name="Slide Number Placeholder 6"/>
          <p:cNvSpPr>
            <a:spLocks noGrp="1"/>
          </p:cNvSpPr>
          <p:nvPr>
            <p:ph type="sldNum" sz="quarter" idx="12"/>
          </p:nvPr>
        </p:nvSpPr>
        <p:spPr>
          <a:xfrm>
            <a:off x="195072" y="6208776"/>
            <a:ext cx="609600" cy="457200"/>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F707AD8D-2A23-4BC5-A829-EA5C21071EB9}" type="datetime1">
              <a:rPr lang="en-US" smtClean="0"/>
              <a:pPr/>
              <a:t>5/9/2023</a:t>
            </a:fld>
            <a:endParaRPr lang="en-US" sz="1000" dirty="0">
              <a:solidFill>
                <a:schemeClr val="tx1"/>
              </a:solidFill>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algn="r" eaLnBrk="1" latinLnBrk="0" hangingPunct="1"/>
            <a:endParaRPr kumimoji="0" lang="en-US" sz="1000" dirty="0">
              <a:solidFill>
                <a:schemeClr val="tx1"/>
              </a:solidFill>
            </a:endParaRPr>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ransition spd="slow">
    <p:fade/>
  </p:transition>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7" name="TextBox 6"/>
          <p:cNvSpPr txBox="1"/>
          <p:nvPr/>
        </p:nvSpPr>
        <p:spPr>
          <a:xfrm>
            <a:off x="1237956" y="1758462"/>
            <a:ext cx="9650438" cy="4124206"/>
          </a:xfrm>
          <a:prstGeom prst="rect">
            <a:avLst/>
          </a:prstGeom>
          <a:noFill/>
        </p:spPr>
        <p:txBody>
          <a:bodyPr wrap="square" rtlCol="0">
            <a:spAutoFit/>
          </a:bodyPr>
          <a:lstStyle/>
          <a:p>
            <a:pPr algn="ctr"/>
            <a:r>
              <a:rPr lang="en-US" sz="5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egoe UI Black" pitchFamily="34" charset="0"/>
                <a:ea typeface="Segoe UI Black" pitchFamily="34" charset="0"/>
              </a:rPr>
              <a:t>THE MBA REPORTER</a:t>
            </a:r>
          </a:p>
          <a:p>
            <a:pPr algn="ctr"/>
            <a:endParaRPr lang="en-US" sz="5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pPr algn="ctr">
              <a:lnSpc>
                <a:spcPct val="150000"/>
              </a:lnSpc>
            </a:pPr>
            <a:r>
              <a:rPr lang="en-US" sz="5400" dirty="0" smtClean="0">
                <a:solidFill>
                  <a:srgbClr val="002060"/>
                </a:solidFill>
                <a:latin typeface="Forte" pitchFamily="66" charset="0"/>
              </a:rPr>
              <a:t>Empowering </a:t>
            </a:r>
            <a:r>
              <a:rPr lang="en-US" sz="5400" dirty="0" smtClean="0">
                <a:solidFill>
                  <a:srgbClr val="002060"/>
                </a:solidFill>
                <a:latin typeface="Forte" pitchFamily="66" charset="0"/>
              </a:rPr>
              <a:t>Business Leaders: MBA in Action</a:t>
            </a:r>
            <a:endParaRPr lang="en-US" sz="5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Forte" pitchFamily="66" charset="0"/>
            </a:endParaRPr>
          </a:p>
        </p:txBody>
      </p:sp>
      <p:pic>
        <p:nvPicPr>
          <p:cNvPr id="8" name="Google Shape;141;p1"/>
          <p:cNvPicPr preferRelativeResize="0"/>
          <p:nvPr/>
        </p:nvPicPr>
        <p:blipFill>
          <a:blip r:embed="rId3">
            <a:alphaModFix/>
          </a:blip>
          <a:stretch>
            <a:fillRect/>
          </a:stretch>
        </p:blipFill>
        <p:spPr>
          <a:xfrm>
            <a:off x="182881" y="267739"/>
            <a:ext cx="6147583" cy="640525"/>
          </a:xfrm>
          <a:prstGeom prst="rect">
            <a:avLst/>
          </a:prstGeom>
          <a:noFill/>
          <a:ln>
            <a:noFill/>
          </a:ln>
        </p:spPr>
      </p:pic>
      <p:pic>
        <p:nvPicPr>
          <p:cNvPr id="9" name="Google Shape;140;p1"/>
          <p:cNvPicPr preferRelativeResize="0"/>
          <p:nvPr/>
        </p:nvPicPr>
        <p:blipFill rotWithShape="1">
          <a:blip r:embed="rId4">
            <a:alphaModFix/>
          </a:blip>
          <a:srcRect t="21548" b="14451"/>
          <a:stretch/>
        </p:blipFill>
        <p:spPr>
          <a:xfrm>
            <a:off x="8857957" y="0"/>
            <a:ext cx="3334043" cy="13645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10953" y="1842868"/>
            <a:ext cx="3235571" cy="4093428"/>
          </a:xfrm>
          <a:prstGeom prst="rect">
            <a:avLst/>
          </a:prstGeom>
        </p:spPr>
        <p:txBody>
          <a:bodyPr wrap="square">
            <a:spAutoFit/>
          </a:bodyPr>
          <a:lstStyle/>
          <a:p>
            <a:pPr algn="ctr"/>
            <a:r>
              <a:rPr lang="en-US" sz="2300" dirty="0" smtClean="0">
                <a:latin typeface="Arial Rounded MT Bold" pitchFamily="34" charset="0"/>
              </a:rPr>
              <a:t>An expert lecture </a:t>
            </a:r>
            <a:r>
              <a:rPr lang="en-US" sz="2300" dirty="0" smtClean="0">
                <a:latin typeface="Arial Rounded MT Bold" pitchFamily="34" charset="0"/>
              </a:rPr>
              <a:t>was organized on the topic </a:t>
            </a:r>
            <a:r>
              <a:rPr lang="en-US" sz="2300" dirty="0" smtClean="0">
                <a:latin typeface="Arial Rounded MT Bold" pitchFamily="34" charset="0"/>
              </a:rPr>
              <a:t>People Analytics and Automation by Mr. Samar </a:t>
            </a:r>
            <a:r>
              <a:rPr lang="en-US" sz="2300" dirty="0" err="1" smtClean="0">
                <a:latin typeface="Arial Rounded MT Bold" pitchFamily="34" charset="0"/>
              </a:rPr>
              <a:t>Mahapatra</a:t>
            </a:r>
            <a:r>
              <a:rPr lang="en-US" sz="2300" dirty="0" smtClean="0">
                <a:latin typeface="Arial Rounded MT Bold" pitchFamily="34" charset="0"/>
              </a:rPr>
              <a:t>, </a:t>
            </a:r>
            <a:r>
              <a:rPr lang="en-US" sz="2300" dirty="0" smtClean="0">
                <a:latin typeface="Arial Rounded MT Bold" pitchFamily="34" charset="0"/>
              </a:rPr>
              <a:t>CHRO at </a:t>
            </a:r>
            <a:r>
              <a:rPr lang="en-US" sz="2300" dirty="0" err="1" smtClean="0">
                <a:latin typeface="Arial Rounded MT Bold" pitchFamily="34" charset="0"/>
              </a:rPr>
              <a:t>Shigan</a:t>
            </a:r>
            <a:r>
              <a:rPr lang="en-US" sz="2300" dirty="0" smtClean="0">
                <a:latin typeface="Arial Rounded MT Bold" pitchFamily="34" charset="0"/>
              </a:rPr>
              <a:t> Quantum Technologies Ltd., </a:t>
            </a:r>
            <a:r>
              <a:rPr lang="en-US" sz="2300" dirty="0" err="1" smtClean="0">
                <a:latin typeface="Arial Rounded MT Bold" pitchFamily="34" charset="0"/>
              </a:rPr>
              <a:t>Gurgaon</a:t>
            </a:r>
            <a:r>
              <a:rPr lang="en-US" sz="2300" dirty="0" smtClean="0">
                <a:latin typeface="Arial Rounded MT Bold" pitchFamily="34" charset="0"/>
              </a:rPr>
              <a:t> </a:t>
            </a:r>
            <a:r>
              <a:rPr lang="en-US" sz="2300" dirty="0" smtClean="0">
                <a:latin typeface="Arial Rounded MT Bold" pitchFamily="34" charset="0"/>
              </a:rPr>
              <a:t>on</a:t>
            </a:r>
            <a:endParaRPr lang="en-US" sz="2300" dirty="0" smtClean="0">
              <a:latin typeface="Arial Rounded MT Bold" pitchFamily="34" charset="0"/>
            </a:endParaRPr>
          </a:p>
          <a:p>
            <a:pPr algn="ctr"/>
            <a:r>
              <a:rPr lang="en-US" sz="2300" dirty="0" smtClean="0">
                <a:latin typeface="Arial Rounded MT Bold" pitchFamily="34" charset="0"/>
              </a:rPr>
              <a:t>March </a:t>
            </a:r>
            <a:r>
              <a:rPr lang="en-US" sz="2300" dirty="0" smtClean="0">
                <a:latin typeface="Arial Rounded MT Bold" pitchFamily="34" charset="0"/>
              </a:rPr>
              <a:t>2, 2023.</a:t>
            </a:r>
            <a:endParaRPr lang="en-US" sz="2300" dirty="0">
              <a:latin typeface="Arial Rounded MT Bold" pitchFamily="34" charset="0"/>
            </a:endParaRPr>
          </a:p>
        </p:txBody>
      </p:sp>
      <p:sp>
        <p:nvSpPr>
          <p:cNvPr id="6" name="Rectangle 5"/>
          <p:cNvSpPr/>
          <p:nvPr/>
        </p:nvSpPr>
        <p:spPr>
          <a:xfrm>
            <a:off x="309489" y="168813"/>
            <a:ext cx="10016197" cy="1077218"/>
          </a:xfrm>
          <a:prstGeom prst="rect">
            <a:avLst/>
          </a:prstGeom>
        </p:spPr>
        <p:txBody>
          <a:bodyPr wrap="square">
            <a:spAutoFit/>
          </a:bodyPr>
          <a:lstStyle/>
          <a:p>
            <a:pPr algn="ctr"/>
            <a:r>
              <a:rPr lang="en-US" sz="3200" b="1" dirty="0" smtClean="0">
                <a:solidFill>
                  <a:srgbClr val="00B0F0"/>
                </a:solidFill>
                <a:latin typeface="Cooper Black" pitchFamily="18" charset="0"/>
              </a:rPr>
              <a:t>Guest Lecture on “People Analytics and </a:t>
            </a:r>
            <a:r>
              <a:rPr lang="en-US" sz="3200" b="1" dirty="0" smtClean="0">
                <a:solidFill>
                  <a:srgbClr val="00B0F0"/>
                </a:solidFill>
                <a:latin typeface="Cooper Black" pitchFamily="18" charset="0"/>
              </a:rPr>
              <a:t>Automation”</a:t>
            </a:r>
            <a:endParaRPr lang="en-US" sz="3000" b="1" dirty="0">
              <a:solidFill>
                <a:srgbClr val="00B0F0"/>
              </a:solidFill>
              <a:latin typeface="Cooper Black" pitchFamily="18" charset="0"/>
              <a:ea typeface="Segoe UI Black" pitchFamily="34" charset="0"/>
            </a:endParaRP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pic>
        <p:nvPicPr>
          <p:cNvPr id="7" name="Google Shape;150;gf529146796_9_0"/>
          <p:cNvPicPr preferRelativeResize="0"/>
          <p:nvPr/>
        </p:nvPicPr>
        <p:blipFill rotWithShape="1">
          <a:blip r:embed="rId2">
            <a:alphaModFix/>
          </a:blip>
          <a:srcRect t="21548" b="14451"/>
          <a:stretch/>
        </p:blipFill>
        <p:spPr>
          <a:xfrm>
            <a:off x="10344925" y="0"/>
            <a:ext cx="1847075" cy="1138776"/>
          </a:xfrm>
          <a:prstGeom prst="rect">
            <a:avLst/>
          </a:prstGeom>
          <a:noFill/>
          <a:ln>
            <a:noFill/>
          </a:ln>
        </p:spPr>
      </p:pic>
      <p:pic>
        <p:nvPicPr>
          <p:cNvPr id="61442" name="Picture 2"/>
          <p:cNvPicPr>
            <a:picLocks noChangeAspect="1" noChangeArrowheads="1"/>
          </p:cNvPicPr>
          <p:nvPr/>
        </p:nvPicPr>
        <p:blipFill>
          <a:blip r:embed="rId3"/>
          <a:srcRect/>
          <a:stretch>
            <a:fillRect/>
          </a:stretch>
        </p:blipFill>
        <p:spPr bwMode="auto">
          <a:xfrm rot="20916646">
            <a:off x="4452083" y="2567067"/>
            <a:ext cx="3755973" cy="2659125"/>
          </a:xfrm>
          <a:prstGeom prst="rect">
            <a:avLst/>
          </a:prstGeom>
          <a:noFill/>
          <a:ln w="38100">
            <a:solidFill>
              <a:srgbClr val="00B050"/>
            </a:solidFill>
            <a:miter lim="800000"/>
            <a:headEnd/>
            <a:tailEnd/>
          </a:ln>
          <a:effectLst/>
        </p:spPr>
      </p:pic>
      <p:pic>
        <p:nvPicPr>
          <p:cNvPr id="61443" name="Picture 3"/>
          <p:cNvPicPr>
            <a:picLocks noChangeAspect="1" noChangeArrowheads="1"/>
          </p:cNvPicPr>
          <p:nvPr/>
        </p:nvPicPr>
        <p:blipFill>
          <a:blip r:embed="rId4"/>
          <a:srcRect/>
          <a:stretch>
            <a:fillRect/>
          </a:stretch>
        </p:blipFill>
        <p:spPr bwMode="auto">
          <a:xfrm>
            <a:off x="661182" y="2067951"/>
            <a:ext cx="2968282" cy="3896750"/>
          </a:xfrm>
          <a:prstGeom prst="rect">
            <a:avLst/>
          </a:prstGeom>
          <a:noFill/>
          <a:ln w="28575">
            <a:solidFill>
              <a:srgbClr val="FF0066"/>
            </a:solid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51299" y="1842868"/>
            <a:ext cx="3995226" cy="4401205"/>
          </a:xfrm>
          <a:prstGeom prst="rect">
            <a:avLst/>
          </a:prstGeom>
        </p:spPr>
        <p:txBody>
          <a:bodyPr wrap="square">
            <a:spAutoFit/>
          </a:bodyPr>
          <a:lstStyle/>
          <a:p>
            <a:pPr algn="ctr"/>
            <a:r>
              <a:rPr lang="en-US" sz="2000" dirty="0" smtClean="0">
                <a:latin typeface="Arial Rounded MT Bold" pitchFamily="34" charset="0"/>
              </a:rPr>
              <a:t>A workshop was organized on the topic of Wholesome Banking Experience on</a:t>
            </a:r>
          </a:p>
          <a:p>
            <a:pPr algn="ctr"/>
            <a:r>
              <a:rPr lang="en-US" sz="2000" dirty="0" smtClean="0">
                <a:latin typeface="Arial Rounded MT Bold" pitchFamily="34" charset="0"/>
              </a:rPr>
              <a:t>March 9, 2023, by the Department of Management Studies in Panipat Institute</a:t>
            </a:r>
          </a:p>
          <a:p>
            <a:pPr algn="ctr"/>
            <a:r>
              <a:rPr lang="en-US" sz="2000" dirty="0" smtClean="0">
                <a:latin typeface="Arial Rounded MT Bold" pitchFamily="34" charset="0"/>
              </a:rPr>
              <a:t>of Engineering and Technology. The department was honored to welcome Mr.</a:t>
            </a:r>
          </a:p>
          <a:p>
            <a:pPr algn="ctr"/>
            <a:r>
              <a:rPr lang="en-US" sz="2000" dirty="0" err="1" smtClean="0">
                <a:latin typeface="Arial Rounded MT Bold" pitchFamily="34" charset="0"/>
              </a:rPr>
              <a:t>Shwetanshu</a:t>
            </a:r>
            <a:r>
              <a:rPr lang="en-US" sz="2000" dirty="0" smtClean="0">
                <a:latin typeface="Arial Rounded MT Bold" pitchFamily="34" charset="0"/>
              </a:rPr>
              <a:t> (Manager), Mr. Himanshu (SBI Life Insurance) – State Bank of</a:t>
            </a:r>
          </a:p>
          <a:p>
            <a:pPr algn="ctr"/>
            <a:r>
              <a:rPr lang="en-US" sz="2000" dirty="0" smtClean="0">
                <a:latin typeface="Arial Rounded MT Bold" pitchFamily="34" charset="0"/>
              </a:rPr>
              <a:t>India as the key resource persons.</a:t>
            </a:r>
            <a:endParaRPr lang="en-US" sz="2000" dirty="0">
              <a:latin typeface="Arial Rounded MT Bold" pitchFamily="34" charset="0"/>
            </a:endParaRPr>
          </a:p>
        </p:txBody>
      </p:sp>
      <p:sp>
        <p:nvSpPr>
          <p:cNvPr id="6" name="Rectangle 5"/>
          <p:cNvSpPr/>
          <p:nvPr/>
        </p:nvSpPr>
        <p:spPr>
          <a:xfrm>
            <a:off x="309489" y="168813"/>
            <a:ext cx="10016197" cy="1015663"/>
          </a:xfrm>
          <a:prstGeom prst="rect">
            <a:avLst/>
          </a:prstGeom>
        </p:spPr>
        <p:txBody>
          <a:bodyPr wrap="square">
            <a:spAutoFit/>
          </a:bodyPr>
          <a:lstStyle/>
          <a:p>
            <a:pPr algn="ctr"/>
            <a:r>
              <a:rPr lang="en-US" sz="3000" b="1" dirty="0" smtClean="0">
                <a:solidFill>
                  <a:srgbClr val="FF0066"/>
                </a:solidFill>
                <a:latin typeface="Segoe UI Black" pitchFamily="34" charset="0"/>
                <a:ea typeface="Segoe UI Black" pitchFamily="34" charset="0"/>
              </a:rPr>
              <a:t>Guest Lecture on </a:t>
            </a:r>
            <a:r>
              <a:rPr lang="en-US" sz="3000" b="1" dirty="0" smtClean="0">
                <a:solidFill>
                  <a:srgbClr val="FF0066"/>
                </a:solidFill>
                <a:latin typeface="Segoe UI Black" pitchFamily="34" charset="0"/>
                <a:ea typeface="Segoe UI Black" pitchFamily="34" charset="0"/>
              </a:rPr>
              <a:t>“Workshop on Wholesome Banking Experience”</a:t>
            </a:r>
            <a:endParaRPr lang="en-US" sz="3000" b="1" dirty="0">
              <a:solidFill>
                <a:srgbClr val="FF0066"/>
              </a:solidFill>
              <a:latin typeface="Segoe UI Black" pitchFamily="34" charset="0"/>
              <a:ea typeface="Segoe UI Black" pitchFamily="34" charset="0"/>
            </a:endParaRP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pic>
        <p:nvPicPr>
          <p:cNvPr id="7" name="Google Shape;150;gf529146796_9_0"/>
          <p:cNvPicPr preferRelativeResize="0"/>
          <p:nvPr/>
        </p:nvPicPr>
        <p:blipFill rotWithShape="1">
          <a:blip r:embed="rId2">
            <a:alphaModFix/>
          </a:blip>
          <a:srcRect t="21548" b="14451"/>
          <a:stretch/>
        </p:blipFill>
        <p:spPr>
          <a:xfrm>
            <a:off x="10344925" y="0"/>
            <a:ext cx="1847075" cy="1138776"/>
          </a:xfrm>
          <a:prstGeom prst="rect">
            <a:avLst/>
          </a:prstGeom>
          <a:noFill/>
          <a:ln>
            <a:noFill/>
          </a:ln>
        </p:spPr>
      </p:pic>
      <p:pic>
        <p:nvPicPr>
          <p:cNvPr id="3073" name="Picture 1"/>
          <p:cNvPicPr>
            <a:picLocks noChangeAspect="1" noChangeArrowheads="1"/>
          </p:cNvPicPr>
          <p:nvPr/>
        </p:nvPicPr>
        <p:blipFill>
          <a:blip r:embed="rId3"/>
          <a:srcRect l="27030" t="21538" r="27343" b="12500"/>
          <a:stretch>
            <a:fillRect/>
          </a:stretch>
        </p:blipFill>
        <p:spPr bwMode="auto">
          <a:xfrm rot="21323532">
            <a:off x="1209821" y="1533379"/>
            <a:ext cx="5936566" cy="4825218"/>
          </a:xfrm>
          <a:prstGeom prst="rect">
            <a:avLst/>
          </a:prstGeom>
          <a:noFill/>
          <a:ln w="57150">
            <a:solidFill>
              <a:srgbClr val="7030A0"/>
            </a:solid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166" y="5534561"/>
            <a:ext cx="11535507" cy="1323439"/>
          </a:xfrm>
          <a:prstGeom prst="rect">
            <a:avLst/>
          </a:prstGeom>
        </p:spPr>
        <p:txBody>
          <a:bodyPr wrap="square">
            <a:spAutoFit/>
          </a:bodyPr>
          <a:lstStyle/>
          <a:p>
            <a:pPr algn="ctr"/>
            <a:r>
              <a:rPr lang="en-US" sz="2000" dirty="0" smtClean="0">
                <a:latin typeface="Arial Rounded MT Bold" pitchFamily="34" charset="0"/>
              </a:rPr>
              <a:t>E</a:t>
            </a:r>
            <a:r>
              <a:rPr lang="en-US" sz="2000" dirty="0" smtClean="0">
                <a:latin typeface="Arial Rounded MT Bold" pitchFamily="34" charset="0"/>
              </a:rPr>
              <a:t>xpert lecture </a:t>
            </a:r>
            <a:r>
              <a:rPr lang="en-US" sz="2000" dirty="0" smtClean="0">
                <a:latin typeface="Arial Rounded MT Bold" pitchFamily="34" charset="0"/>
              </a:rPr>
              <a:t>was organized on the topic </a:t>
            </a:r>
            <a:r>
              <a:rPr lang="en-US" sz="2000" dirty="0" smtClean="0">
                <a:latin typeface="Arial Rounded MT Bold" pitchFamily="34" charset="0"/>
              </a:rPr>
              <a:t>Green Marketing and Use of Artificial Intelligence in Marketing </a:t>
            </a:r>
            <a:r>
              <a:rPr lang="en-US" sz="2000" dirty="0" smtClean="0">
                <a:latin typeface="Arial Rounded MT Bold" pitchFamily="34" charset="0"/>
              </a:rPr>
              <a:t>by Mr. Himanshu Singla, CEO and Founder – </a:t>
            </a:r>
            <a:r>
              <a:rPr lang="en-US" sz="2000" dirty="0" err="1" smtClean="0">
                <a:latin typeface="Arial Rounded MT Bold" pitchFamily="34" charset="0"/>
              </a:rPr>
              <a:t>Cyberoism</a:t>
            </a:r>
            <a:r>
              <a:rPr lang="en-US" sz="2000" dirty="0" smtClean="0">
                <a:latin typeface="Arial Rounded MT Bold" pitchFamily="34" charset="0"/>
              </a:rPr>
              <a:t> and</a:t>
            </a:r>
          </a:p>
          <a:p>
            <a:pPr algn="ctr"/>
            <a:r>
              <a:rPr lang="en-US" sz="2000" dirty="0" smtClean="0">
                <a:latin typeface="Arial Rounded MT Bold" pitchFamily="34" charset="0"/>
              </a:rPr>
              <a:t>Online Trouble Shooters and Director Marketing – </a:t>
            </a:r>
            <a:r>
              <a:rPr lang="en-US" sz="2000" dirty="0" err="1" smtClean="0">
                <a:latin typeface="Arial Rounded MT Bold" pitchFamily="34" charset="0"/>
              </a:rPr>
              <a:t>Matyaj</a:t>
            </a:r>
            <a:r>
              <a:rPr lang="en-US" sz="2000" dirty="0" smtClean="0">
                <a:latin typeface="Arial Rounded MT Bold" pitchFamily="34" charset="0"/>
              </a:rPr>
              <a:t>, </a:t>
            </a:r>
            <a:r>
              <a:rPr lang="en-US" sz="2000" dirty="0" err="1" smtClean="0">
                <a:latin typeface="Arial Rounded MT Bold" pitchFamily="34" charset="0"/>
              </a:rPr>
              <a:t>Gurgaon</a:t>
            </a:r>
            <a:r>
              <a:rPr lang="en-US" sz="2000" dirty="0" smtClean="0">
                <a:latin typeface="Arial Rounded MT Bold" pitchFamily="34" charset="0"/>
              </a:rPr>
              <a:t>. on</a:t>
            </a:r>
          </a:p>
          <a:p>
            <a:pPr algn="ctr"/>
            <a:r>
              <a:rPr lang="en-US" sz="2000" dirty="0" smtClean="0">
                <a:latin typeface="Arial Rounded MT Bold" pitchFamily="34" charset="0"/>
              </a:rPr>
              <a:t>March </a:t>
            </a:r>
            <a:r>
              <a:rPr lang="en-US" sz="2000" dirty="0" smtClean="0">
                <a:latin typeface="Arial Rounded MT Bold" pitchFamily="34" charset="0"/>
              </a:rPr>
              <a:t>14, 2023.</a:t>
            </a:r>
            <a:endParaRPr lang="en-US" sz="2000" dirty="0">
              <a:latin typeface="Arial Rounded MT Bold" pitchFamily="34" charset="0"/>
            </a:endParaRPr>
          </a:p>
        </p:txBody>
      </p:sp>
      <p:sp>
        <p:nvSpPr>
          <p:cNvPr id="6" name="Rectangle 5"/>
          <p:cNvSpPr/>
          <p:nvPr/>
        </p:nvSpPr>
        <p:spPr>
          <a:xfrm>
            <a:off x="309489" y="168813"/>
            <a:ext cx="10016197" cy="1077218"/>
          </a:xfrm>
          <a:prstGeom prst="rect">
            <a:avLst/>
          </a:prstGeom>
        </p:spPr>
        <p:txBody>
          <a:bodyPr wrap="square">
            <a:spAutoFit/>
          </a:bodyPr>
          <a:lstStyle/>
          <a:p>
            <a:pPr algn="ctr"/>
            <a:r>
              <a:rPr lang="en-US" sz="3200" b="1" dirty="0" smtClean="0">
                <a:solidFill>
                  <a:srgbClr val="C00000"/>
                </a:solidFill>
                <a:latin typeface="Rockwell" pitchFamily="18" charset="0"/>
              </a:rPr>
              <a:t>Guest Lecture on “Green Marketing and Use of Artificial Intelligence in Marketing”</a:t>
            </a:r>
            <a:endParaRPr lang="en-US" sz="3000" b="1" dirty="0">
              <a:solidFill>
                <a:srgbClr val="C00000"/>
              </a:solidFill>
              <a:latin typeface="Rockwell" pitchFamily="18" charset="0"/>
              <a:ea typeface="Segoe UI Black" pitchFamily="34" charset="0"/>
            </a:endParaRP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pic>
        <p:nvPicPr>
          <p:cNvPr id="7" name="Google Shape;150;gf529146796_9_0"/>
          <p:cNvPicPr preferRelativeResize="0"/>
          <p:nvPr/>
        </p:nvPicPr>
        <p:blipFill rotWithShape="1">
          <a:blip r:embed="rId2">
            <a:alphaModFix/>
          </a:blip>
          <a:srcRect t="21548" b="14451"/>
          <a:stretch/>
        </p:blipFill>
        <p:spPr>
          <a:xfrm>
            <a:off x="10344925" y="0"/>
            <a:ext cx="1847075" cy="1138776"/>
          </a:xfrm>
          <a:prstGeom prst="rect">
            <a:avLst/>
          </a:prstGeom>
          <a:noFill/>
          <a:ln>
            <a:noFill/>
          </a:ln>
        </p:spPr>
      </p:pic>
      <p:pic>
        <p:nvPicPr>
          <p:cNvPr id="63490" name="Picture 2"/>
          <p:cNvPicPr>
            <a:picLocks noChangeAspect="1" noChangeArrowheads="1"/>
          </p:cNvPicPr>
          <p:nvPr/>
        </p:nvPicPr>
        <p:blipFill>
          <a:blip r:embed="rId3"/>
          <a:srcRect l="25733" t="22115" r="25829" b="14039"/>
          <a:stretch>
            <a:fillRect/>
          </a:stretch>
        </p:blipFill>
        <p:spPr bwMode="auto">
          <a:xfrm rot="21003073">
            <a:off x="1155539" y="1501397"/>
            <a:ext cx="4332849" cy="3722505"/>
          </a:xfrm>
          <a:prstGeom prst="rect">
            <a:avLst/>
          </a:prstGeom>
          <a:noFill/>
          <a:ln w="38100">
            <a:solidFill>
              <a:srgbClr val="FFFF00"/>
            </a:solidFill>
            <a:miter lim="800000"/>
            <a:headEnd/>
            <a:tailEnd/>
          </a:ln>
          <a:effectLst/>
        </p:spPr>
      </p:pic>
      <p:pic>
        <p:nvPicPr>
          <p:cNvPr id="63491" name="Picture 3"/>
          <p:cNvPicPr>
            <a:picLocks noChangeAspect="1" noChangeArrowheads="1"/>
          </p:cNvPicPr>
          <p:nvPr/>
        </p:nvPicPr>
        <p:blipFill>
          <a:blip r:embed="rId4"/>
          <a:srcRect l="26394" t="31779" r="24952" b="13221"/>
          <a:stretch>
            <a:fillRect/>
          </a:stretch>
        </p:blipFill>
        <p:spPr bwMode="auto">
          <a:xfrm rot="549974">
            <a:off x="6598476" y="1798239"/>
            <a:ext cx="4628270" cy="3222858"/>
          </a:xfrm>
          <a:prstGeom prst="rect">
            <a:avLst/>
          </a:prstGeom>
          <a:noFill/>
          <a:ln w="76200">
            <a:solidFill>
              <a:srgbClr val="0070C0"/>
            </a:solid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 y="168812"/>
            <a:ext cx="9158068" cy="1138773"/>
          </a:xfrm>
          <a:prstGeom prst="rect">
            <a:avLst/>
          </a:prstGeom>
        </p:spPr>
        <p:txBody>
          <a:bodyPr wrap="square">
            <a:spAutoFit/>
          </a:bodyPr>
          <a:lstStyle/>
          <a:p>
            <a:pPr algn="ctr"/>
            <a:r>
              <a:rPr lang="en-US" sz="3400" b="1" dirty="0" smtClean="0">
                <a:solidFill>
                  <a:srgbClr val="7030A0"/>
                </a:solidFill>
                <a:latin typeface="Segoe UI Black" pitchFamily="34" charset="0"/>
                <a:ea typeface="Segoe UI Black" pitchFamily="34" charset="0"/>
              </a:rPr>
              <a:t>Guest Lecture on </a:t>
            </a:r>
            <a:r>
              <a:rPr lang="en-US" sz="3400" b="1" dirty="0" smtClean="0">
                <a:solidFill>
                  <a:srgbClr val="7030A0"/>
                </a:solidFill>
                <a:latin typeface="Segoe UI Black" pitchFamily="34" charset="0"/>
                <a:ea typeface="Segoe UI Black" pitchFamily="34" charset="0"/>
              </a:rPr>
              <a:t>Agile </a:t>
            </a:r>
            <a:r>
              <a:rPr lang="en-US" sz="3400" b="1" dirty="0" smtClean="0">
                <a:solidFill>
                  <a:srgbClr val="7030A0"/>
                </a:solidFill>
                <a:latin typeface="Segoe UI Black" pitchFamily="34" charset="0"/>
                <a:ea typeface="Segoe UI Black" pitchFamily="34" charset="0"/>
              </a:rPr>
              <a:t>and</a:t>
            </a:r>
          </a:p>
          <a:p>
            <a:pPr algn="ctr"/>
            <a:r>
              <a:rPr lang="en-US" sz="3400" b="1" dirty="0" smtClean="0">
                <a:solidFill>
                  <a:srgbClr val="7030A0"/>
                </a:solidFill>
                <a:latin typeface="Segoe UI Black" pitchFamily="34" charset="0"/>
                <a:ea typeface="Segoe UI Black" pitchFamily="34" charset="0"/>
              </a:rPr>
              <a:t>Lean for Modern </a:t>
            </a:r>
            <a:r>
              <a:rPr lang="en-US" sz="3400" b="1" dirty="0" smtClean="0">
                <a:solidFill>
                  <a:srgbClr val="7030A0"/>
                </a:solidFill>
                <a:latin typeface="Segoe UI Black" pitchFamily="34" charset="0"/>
                <a:ea typeface="Segoe UI Black" pitchFamily="34" charset="0"/>
              </a:rPr>
              <a:t>Management</a:t>
            </a:r>
            <a:endParaRPr lang="en-US" sz="3400" b="1" dirty="0">
              <a:solidFill>
                <a:srgbClr val="7030A0"/>
              </a:solidFill>
              <a:latin typeface="Segoe UI Black" pitchFamily="34" charset="0"/>
              <a:ea typeface="Segoe UI Black" pitchFamily="34" charset="0"/>
            </a:endParaRPr>
          </a:p>
        </p:txBody>
      </p:sp>
      <p:sp>
        <p:nvSpPr>
          <p:cNvPr id="4" name="Rectangle 3"/>
          <p:cNvSpPr/>
          <p:nvPr/>
        </p:nvSpPr>
        <p:spPr>
          <a:xfrm>
            <a:off x="8215533" y="1983544"/>
            <a:ext cx="3587261" cy="4247317"/>
          </a:xfrm>
          <a:prstGeom prst="rect">
            <a:avLst/>
          </a:prstGeom>
        </p:spPr>
        <p:txBody>
          <a:bodyPr wrap="square">
            <a:spAutoFit/>
          </a:bodyPr>
          <a:lstStyle/>
          <a:p>
            <a:pPr algn="ctr"/>
            <a:r>
              <a:rPr lang="en-US" sz="1800" b="1" dirty="0" smtClean="0">
                <a:latin typeface="Times New Roman" pitchFamily="18" charset="0"/>
                <a:cs typeface="Times New Roman" pitchFamily="18" charset="0"/>
              </a:rPr>
              <a:t>On April 24, 2023, the Department of Management Studies </a:t>
            </a:r>
            <a:r>
              <a:rPr lang="en-US" sz="1800" b="1" dirty="0" smtClean="0">
                <a:latin typeface="Times New Roman" pitchFamily="18" charset="0"/>
                <a:cs typeface="Times New Roman" pitchFamily="18" charset="0"/>
              </a:rPr>
              <a:t>hosted </a:t>
            </a:r>
            <a:r>
              <a:rPr lang="en-US" sz="1800" b="1" dirty="0" smtClean="0">
                <a:latin typeface="Times New Roman" pitchFamily="18" charset="0"/>
                <a:cs typeface="Times New Roman" pitchFamily="18" charset="0"/>
              </a:rPr>
              <a:t>a guest lecture focused on </a:t>
            </a:r>
            <a:r>
              <a:rPr lang="en-US" sz="1800" b="1" dirty="0" smtClean="0">
                <a:latin typeface="Times New Roman" pitchFamily="18" charset="0"/>
                <a:cs typeface="Times New Roman" pitchFamily="18" charset="0"/>
              </a:rPr>
              <a:t>Agile </a:t>
            </a:r>
            <a:r>
              <a:rPr lang="en-US" sz="1800" b="1" dirty="0" smtClean="0">
                <a:latin typeface="Times New Roman" pitchFamily="18" charset="0"/>
                <a:cs typeface="Times New Roman" pitchFamily="18" charset="0"/>
              </a:rPr>
              <a:t>and</a:t>
            </a:r>
          </a:p>
          <a:p>
            <a:pPr algn="ctr"/>
            <a:r>
              <a:rPr lang="en-US" sz="1800" b="1" dirty="0" smtClean="0">
                <a:latin typeface="Times New Roman" pitchFamily="18" charset="0"/>
                <a:cs typeface="Times New Roman" pitchFamily="18" charset="0"/>
              </a:rPr>
              <a:t>Lean for Modern </a:t>
            </a:r>
            <a:r>
              <a:rPr lang="en-US" sz="1800" b="1" dirty="0" smtClean="0">
                <a:latin typeface="Times New Roman" pitchFamily="18" charset="0"/>
                <a:cs typeface="Times New Roman" pitchFamily="18" charset="0"/>
              </a:rPr>
              <a:t>Management. </a:t>
            </a:r>
            <a:r>
              <a:rPr lang="en-US" sz="1800" b="1" dirty="0" smtClean="0">
                <a:latin typeface="Times New Roman" pitchFamily="18" charset="0"/>
                <a:cs typeface="Times New Roman" pitchFamily="18" charset="0"/>
              </a:rPr>
              <a:t>The esteemed guest speaker was Mr. Manish</a:t>
            </a:r>
          </a:p>
          <a:p>
            <a:pPr algn="ctr"/>
            <a:r>
              <a:rPr lang="en-US" sz="1800" b="1" dirty="0" smtClean="0">
                <a:latin typeface="Times New Roman" pitchFamily="18" charset="0"/>
                <a:cs typeface="Times New Roman" pitchFamily="18" charset="0"/>
              </a:rPr>
              <a:t>Kumar, Manager of the Agile Centre of Excellence at Bain </a:t>
            </a:r>
            <a:r>
              <a:rPr lang="en-US" sz="1800" b="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Company. </a:t>
            </a:r>
            <a:r>
              <a:rPr lang="en-US" sz="1800" b="1" dirty="0" err="1" smtClean="0">
                <a:latin typeface="Times New Roman" pitchFamily="18" charset="0"/>
                <a:cs typeface="Times New Roman" pitchFamily="18" charset="0"/>
              </a:rPr>
              <a:t>Mr</a:t>
            </a:r>
            <a:endParaRPr lang="en-US" sz="1800" b="1" dirty="0" smtClean="0">
              <a:latin typeface="Times New Roman" pitchFamily="18" charset="0"/>
              <a:cs typeface="Times New Roman" pitchFamily="18" charset="0"/>
            </a:endParaRPr>
          </a:p>
          <a:p>
            <a:pPr algn="ctr"/>
            <a:r>
              <a:rPr lang="en-US" sz="1800" b="1" dirty="0" smtClean="0">
                <a:latin typeface="Times New Roman" pitchFamily="18" charset="0"/>
                <a:cs typeface="Times New Roman" pitchFamily="18" charset="0"/>
              </a:rPr>
              <a:t>Kumar is a Certified Agile Coach, Certified Scrum Master, Certified Product</a:t>
            </a:r>
          </a:p>
          <a:p>
            <a:pPr algn="ctr"/>
            <a:r>
              <a:rPr lang="en-US" sz="1800" b="1" dirty="0" smtClean="0">
                <a:latin typeface="Times New Roman" pitchFamily="18" charset="0"/>
                <a:cs typeface="Times New Roman" pitchFamily="18" charset="0"/>
              </a:rPr>
              <a:t>Owner, Certified </a:t>
            </a:r>
            <a:r>
              <a:rPr lang="en-US" sz="1800" b="1" dirty="0" err="1" smtClean="0">
                <a:latin typeface="Times New Roman" pitchFamily="18" charset="0"/>
                <a:cs typeface="Times New Roman" pitchFamily="18" charset="0"/>
              </a:rPr>
              <a:t>Kanban</a:t>
            </a:r>
            <a:r>
              <a:rPr lang="en-US" sz="1800" b="1" dirty="0" smtClean="0">
                <a:latin typeface="Times New Roman" pitchFamily="18" charset="0"/>
                <a:cs typeface="Times New Roman" pitchFamily="18" charset="0"/>
              </a:rPr>
              <a:t> Practitioner and Certified SAFE </a:t>
            </a:r>
            <a:r>
              <a:rPr lang="en-US" sz="1800" b="1" dirty="0" err="1" smtClean="0">
                <a:latin typeface="Times New Roman" pitchFamily="18" charset="0"/>
                <a:cs typeface="Times New Roman" pitchFamily="18" charset="0"/>
              </a:rPr>
              <a:t>Agilist</a:t>
            </a:r>
            <a:r>
              <a:rPr lang="en-US" sz="1800" b="1" dirty="0" smtClean="0">
                <a:latin typeface="Times New Roman" pitchFamily="18" charset="0"/>
                <a:cs typeface="Times New Roman" pitchFamily="18" charset="0"/>
              </a:rPr>
              <a:t>.</a:t>
            </a:r>
            <a:endParaRPr lang="en-US" sz="1800" b="1"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a:p>
        </p:txBody>
      </p:sp>
      <p:pic>
        <p:nvPicPr>
          <p:cNvPr id="6" name="Google Shape;150;gf529146796_9_0"/>
          <p:cNvPicPr preferRelativeResize="0"/>
          <p:nvPr/>
        </p:nvPicPr>
        <p:blipFill rotWithShape="1">
          <a:blip r:embed="rId2">
            <a:alphaModFix/>
          </a:blip>
          <a:srcRect t="21548" b="14451"/>
          <a:stretch/>
        </p:blipFill>
        <p:spPr>
          <a:xfrm>
            <a:off x="10344925" y="0"/>
            <a:ext cx="1847075" cy="1138776"/>
          </a:xfrm>
          <a:prstGeom prst="rect">
            <a:avLst/>
          </a:prstGeom>
          <a:noFill/>
          <a:ln>
            <a:noFill/>
          </a:ln>
        </p:spPr>
      </p:pic>
      <p:pic>
        <p:nvPicPr>
          <p:cNvPr id="60418" name="Picture 2"/>
          <p:cNvPicPr>
            <a:picLocks noChangeAspect="1" noChangeArrowheads="1"/>
          </p:cNvPicPr>
          <p:nvPr/>
        </p:nvPicPr>
        <p:blipFill>
          <a:blip r:embed="rId3"/>
          <a:srcRect l="26922" t="23846" r="27127" b="11538"/>
          <a:stretch>
            <a:fillRect/>
          </a:stretch>
        </p:blipFill>
        <p:spPr bwMode="auto">
          <a:xfrm rot="21224141">
            <a:off x="1602843" y="1700309"/>
            <a:ext cx="6271126" cy="4726744"/>
          </a:xfrm>
          <a:prstGeom prst="rect">
            <a:avLst/>
          </a:prstGeom>
          <a:noFill/>
          <a:ln w="28575">
            <a:solidFill>
              <a:srgbClr val="FF0066"/>
            </a:solid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0196" y="1030515"/>
            <a:ext cx="11268221" cy="4247317"/>
          </a:xfrm>
          <a:prstGeom prst="rect">
            <a:avLst/>
          </a:prstGeom>
          <a:noFill/>
        </p:spPr>
        <p:txBody>
          <a:bodyPr wrap="square" rtlCol="0">
            <a:spAutoFit/>
          </a:bodyPr>
          <a:lstStyle/>
          <a:p>
            <a:pPr algn="ctr"/>
            <a:r>
              <a:rPr lang="en-US" sz="3500" dirty="0" smtClean="0">
                <a:solidFill>
                  <a:schemeClr val="tx1"/>
                </a:solidFill>
                <a:latin typeface="Monotype Corsiva" pitchFamily="66" charset="0"/>
              </a:rPr>
              <a:t>        </a:t>
            </a:r>
            <a:r>
              <a:rPr lang="en-US" sz="5000" b="1" dirty="0" smtClean="0">
                <a:solidFill>
                  <a:srgbClr val="0070C0"/>
                </a:solidFill>
                <a:latin typeface="Monotype Corsiva" pitchFamily="66" charset="0"/>
              </a:rPr>
              <a:t>INDUSTRIAL VISITS</a:t>
            </a:r>
            <a:r>
              <a:rPr lang="en-US" sz="5000" b="1" dirty="0" smtClean="0">
                <a:solidFill>
                  <a:srgbClr val="0070C0"/>
                </a:solidFill>
                <a:latin typeface="Monotype Corsiva" pitchFamily="66" charset="0"/>
              </a:rPr>
              <a:t> </a:t>
            </a:r>
          </a:p>
          <a:p>
            <a:pPr algn="ctr"/>
            <a:endParaRPr lang="en-US" sz="3500" dirty="0" smtClean="0">
              <a:solidFill>
                <a:schemeClr val="tx1"/>
              </a:solidFill>
              <a:latin typeface="Monotype Corsiva" pitchFamily="66" charset="0"/>
            </a:endParaRPr>
          </a:p>
          <a:p>
            <a:pPr algn="ctr"/>
            <a:r>
              <a:rPr lang="en-US" sz="3500" dirty="0" smtClean="0">
                <a:solidFill>
                  <a:schemeClr val="tx1"/>
                </a:solidFill>
                <a:latin typeface="Monotype Corsiva" pitchFamily="66" charset="0"/>
              </a:rPr>
              <a:t> </a:t>
            </a:r>
            <a:r>
              <a:rPr lang="en-US" sz="3000" dirty="0" smtClean="0">
                <a:solidFill>
                  <a:schemeClr val="tx1"/>
                </a:solidFill>
                <a:latin typeface="Times New Roman" pitchFamily="18" charset="0"/>
                <a:cs typeface="Times New Roman" pitchFamily="18" charset="0"/>
              </a:rPr>
              <a:t>Industrial visits to companies allow students to gain practical knowledge about the functioning of different industries, technologies and processes, which cannot be acquired through textbooks or classroom teaching. This helps them to bridge the gap between theoretical knowledge and practical application, and prepares them for real-world challenges and opportunities.</a:t>
            </a:r>
            <a:endParaRPr lang="en-US" sz="3000"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a:p>
        </p:txBody>
      </p:sp>
      <p:pic>
        <p:nvPicPr>
          <p:cNvPr id="6" name="Google Shape;150;gf529146796_9_0"/>
          <p:cNvPicPr preferRelativeResize="0"/>
          <p:nvPr/>
        </p:nvPicPr>
        <p:blipFill rotWithShape="1">
          <a:blip r:embed="rId2">
            <a:alphaModFix/>
          </a:blip>
          <a:srcRect t="21548" b="14451"/>
          <a:stretch/>
        </p:blipFill>
        <p:spPr>
          <a:xfrm>
            <a:off x="10344925" y="0"/>
            <a:ext cx="1847075" cy="11387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68812"/>
            <a:ext cx="10325685" cy="584775"/>
          </a:xfrm>
          <a:prstGeom prst="rect">
            <a:avLst/>
          </a:prstGeom>
          <a:effectLst>
            <a:glow rad="139700">
              <a:schemeClr val="accent1">
                <a:satMod val="175000"/>
                <a:alpha val="40000"/>
              </a:schemeClr>
            </a:glow>
          </a:effectLst>
        </p:spPr>
        <p:txBody>
          <a:bodyPr wrap="square">
            <a:spAutoFit/>
          </a:bodyPr>
          <a:lstStyle/>
          <a:p>
            <a:pPr algn="ctr"/>
            <a:r>
              <a:rPr lang="en-US" sz="3200" dirty="0" smtClean="0">
                <a:solidFill>
                  <a:srgbClr val="C00000"/>
                </a:solidFill>
                <a:latin typeface="Showcard Gothic" pitchFamily="82" charset="0"/>
                <a:ea typeface="Segoe UI Black" pitchFamily="34" charset="0"/>
              </a:rPr>
              <a:t>Industrial Visit to Mother Dairy</a:t>
            </a:r>
            <a:endParaRPr lang="en-US" sz="3200" dirty="0">
              <a:solidFill>
                <a:srgbClr val="C00000"/>
              </a:solidFill>
              <a:latin typeface="Showcard Gothic" pitchFamily="82" charset="0"/>
              <a:ea typeface="Segoe UI Black" pitchFamily="34" charset="0"/>
            </a:endParaRPr>
          </a:p>
        </p:txBody>
      </p:sp>
      <p:sp>
        <p:nvSpPr>
          <p:cNvPr id="4" name="Rectangle 3"/>
          <p:cNvSpPr/>
          <p:nvPr/>
        </p:nvSpPr>
        <p:spPr>
          <a:xfrm>
            <a:off x="8215532" y="1730327"/>
            <a:ext cx="3446585" cy="4493538"/>
          </a:xfrm>
          <a:prstGeom prst="rect">
            <a:avLst/>
          </a:prstGeom>
        </p:spPr>
        <p:txBody>
          <a:bodyPr wrap="square">
            <a:spAutoFit/>
          </a:bodyPr>
          <a:lstStyle/>
          <a:p>
            <a:pPr algn="ctr"/>
            <a:r>
              <a:rPr lang="en-US" sz="2200" dirty="0" smtClean="0">
                <a:latin typeface="Arial Rounded MT Bold" pitchFamily="34" charset="0"/>
              </a:rPr>
              <a:t>Industrial visit to Mother Dairy Fruits and Vegetables Pvt. Ltd., </a:t>
            </a:r>
            <a:r>
              <a:rPr lang="en-US" sz="2200" dirty="0" err="1" smtClean="0">
                <a:latin typeface="Arial Rounded MT Bold" pitchFamily="34" charset="0"/>
              </a:rPr>
              <a:t>Patparganj</a:t>
            </a:r>
            <a:r>
              <a:rPr lang="en-US" sz="2200" dirty="0" smtClean="0">
                <a:latin typeface="Arial Rounded MT Bold" pitchFamily="34" charset="0"/>
              </a:rPr>
              <a:t>, New Delhi was </a:t>
            </a:r>
            <a:r>
              <a:rPr lang="en-US" sz="2200" dirty="0" err="1" smtClean="0">
                <a:latin typeface="Arial Rounded MT Bold" pitchFamily="34" charset="0"/>
              </a:rPr>
              <a:t>organised</a:t>
            </a:r>
            <a:r>
              <a:rPr lang="en-US" sz="2200" dirty="0" smtClean="0">
                <a:latin typeface="Arial Rounded MT Bold" pitchFamily="34" charset="0"/>
              </a:rPr>
              <a:t> on 29</a:t>
            </a:r>
            <a:r>
              <a:rPr lang="en-US" sz="2200" baseline="30000" dirty="0" smtClean="0">
                <a:latin typeface="Arial Rounded MT Bold" pitchFamily="34" charset="0"/>
              </a:rPr>
              <a:t>th</a:t>
            </a:r>
            <a:r>
              <a:rPr lang="en-US" sz="2200" dirty="0" smtClean="0">
                <a:latin typeface="Arial Rounded MT Bold" pitchFamily="34" charset="0"/>
              </a:rPr>
              <a:t>  November 2022 and 3</a:t>
            </a:r>
            <a:r>
              <a:rPr lang="en-US" sz="2200" baseline="30000" dirty="0" smtClean="0">
                <a:latin typeface="Arial Rounded MT Bold" pitchFamily="34" charset="0"/>
              </a:rPr>
              <a:t>rd</a:t>
            </a:r>
            <a:r>
              <a:rPr lang="en-US" sz="2200" dirty="0" smtClean="0">
                <a:latin typeface="Arial Rounded MT Bold" pitchFamily="34" charset="0"/>
              </a:rPr>
              <a:t> December 2022 for the students to explore the various Milk products produced and distributed by the company across the country.</a:t>
            </a:r>
            <a:endParaRPr lang="en-US" sz="2200" dirty="0">
              <a:latin typeface="Arial Rounded MT Bold" pitchFamily="34" charset="0"/>
            </a:endParaRP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15</a:t>
            </a:fld>
            <a:endParaRPr lang="en-US"/>
          </a:p>
        </p:txBody>
      </p:sp>
      <p:pic>
        <p:nvPicPr>
          <p:cNvPr id="6" name="Google Shape;150;gf529146796_9_0"/>
          <p:cNvPicPr preferRelativeResize="0"/>
          <p:nvPr/>
        </p:nvPicPr>
        <p:blipFill rotWithShape="1">
          <a:blip r:embed="rId2">
            <a:alphaModFix/>
          </a:blip>
          <a:srcRect t="21548" b="14451"/>
          <a:stretch/>
        </p:blipFill>
        <p:spPr>
          <a:xfrm>
            <a:off x="10344925" y="0"/>
            <a:ext cx="1847075" cy="1138776"/>
          </a:xfrm>
          <a:prstGeom prst="rect">
            <a:avLst/>
          </a:prstGeom>
          <a:noFill/>
          <a:ln>
            <a:noFill/>
          </a:ln>
        </p:spPr>
      </p:pic>
      <p:pic>
        <p:nvPicPr>
          <p:cNvPr id="62466" name="Picture 2"/>
          <p:cNvPicPr>
            <a:picLocks noChangeAspect="1" noChangeArrowheads="1"/>
          </p:cNvPicPr>
          <p:nvPr/>
        </p:nvPicPr>
        <p:blipFill>
          <a:blip r:embed="rId3"/>
          <a:srcRect l="24651" t="21539" r="25073" b="31538"/>
          <a:stretch>
            <a:fillRect/>
          </a:stretch>
        </p:blipFill>
        <p:spPr bwMode="auto">
          <a:xfrm rot="21347913">
            <a:off x="538643" y="1457793"/>
            <a:ext cx="7132320" cy="4380666"/>
          </a:xfrm>
          <a:prstGeom prst="rect">
            <a:avLst/>
          </a:prstGeom>
          <a:noFill/>
          <a:ln w="57150">
            <a:solidFill>
              <a:srgbClr val="0070C0"/>
            </a:solid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68812"/>
            <a:ext cx="10325685" cy="615553"/>
          </a:xfrm>
          <a:prstGeom prst="rect">
            <a:avLst/>
          </a:prstGeom>
          <a:effectLst>
            <a:glow rad="139700">
              <a:schemeClr val="accent1">
                <a:satMod val="175000"/>
                <a:alpha val="40000"/>
              </a:schemeClr>
            </a:glow>
          </a:effectLst>
        </p:spPr>
        <p:txBody>
          <a:bodyPr wrap="square">
            <a:spAutoFit/>
          </a:bodyPr>
          <a:lstStyle/>
          <a:p>
            <a:pPr algn="ctr"/>
            <a:r>
              <a:rPr lang="en-US" sz="3400" b="1" dirty="0" smtClean="0">
                <a:solidFill>
                  <a:srgbClr val="00B050"/>
                </a:solidFill>
                <a:latin typeface="Segoe UI Black" pitchFamily="34" charset="0"/>
                <a:ea typeface="Segoe UI Black" pitchFamily="34" charset="0"/>
              </a:rPr>
              <a:t>Industrial Visit to </a:t>
            </a:r>
            <a:r>
              <a:rPr lang="en-US" sz="3400" b="1" dirty="0" err="1" smtClean="0">
                <a:solidFill>
                  <a:srgbClr val="00B050"/>
                </a:solidFill>
                <a:latin typeface="Segoe UI Black" pitchFamily="34" charset="0"/>
                <a:ea typeface="Segoe UI Black" pitchFamily="34" charset="0"/>
              </a:rPr>
              <a:t>Haier</a:t>
            </a:r>
            <a:endParaRPr lang="en-US" sz="3400" b="1" dirty="0">
              <a:solidFill>
                <a:srgbClr val="00B050"/>
              </a:solidFill>
              <a:latin typeface="Segoe UI Black" pitchFamily="34" charset="0"/>
              <a:ea typeface="Segoe UI Black" pitchFamily="34" charset="0"/>
            </a:endParaRPr>
          </a:p>
        </p:txBody>
      </p:sp>
      <p:sp>
        <p:nvSpPr>
          <p:cNvPr id="4" name="Rectangle 3"/>
          <p:cNvSpPr/>
          <p:nvPr/>
        </p:nvSpPr>
        <p:spPr>
          <a:xfrm>
            <a:off x="8215532" y="1730327"/>
            <a:ext cx="3446585" cy="3693319"/>
          </a:xfrm>
          <a:prstGeom prst="rect">
            <a:avLst/>
          </a:prstGeom>
        </p:spPr>
        <p:txBody>
          <a:bodyPr wrap="square">
            <a:spAutoFit/>
          </a:bodyPr>
          <a:lstStyle/>
          <a:p>
            <a:pPr algn="ctr"/>
            <a:r>
              <a:rPr lang="en-US" sz="2600" dirty="0" smtClean="0">
                <a:latin typeface="Arial Rounded MT Bold" pitchFamily="34" charset="0"/>
              </a:rPr>
              <a:t>Industrial visit to </a:t>
            </a:r>
            <a:r>
              <a:rPr lang="en-US" sz="2600" dirty="0" err="1" smtClean="0">
                <a:latin typeface="Arial Rounded MT Bold" pitchFamily="34" charset="0"/>
              </a:rPr>
              <a:t>Haier</a:t>
            </a:r>
            <a:r>
              <a:rPr lang="en-US" sz="2600" dirty="0" smtClean="0">
                <a:latin typeface="Arial Rounded MT Bold" pitchFamily="34" charset="0"/>
              </a:rPr>
              <a:t> was </a:t>
            </a:r>
            <a:r>
              <a:rPr lang="en-US" sz="2600" dirty="0" err="1" smtClean="0">
                <a:latin typeface="Arial Rounded MT Bold" pitchFamily="34" charset="0"/>
              </a:rPr>
              <a:t>organised</a:t>
            </a:r>
            <a:r>
              <a:rPr lang="en-US" sz="2600" dirty="0" smtClean="0">
                <a:latin typeface="Arial Rounded MT Bold" pitchFamily="34" charset="0"/>
              </a:rPr>
              <a:t> on 30</a:t>
            </a:r>
            <a:r>
              <a:rPr lang="en-US" sz="2600" baseline="30000" dirty="0" smtClean="0">
                <a:latin typeface="Arial Rounded MT Bold" pitchFamily="34" charset="0"/>
              </a:rPr>
              <a:t>th</a:t>
            </a:r>
            <a:r>
              <a:rPr lang="en-US" sz="2600" dirty="0" smtClean="0">
                <a:latin typeface="Arial Rounded MT Bold" pitchFamily="34" charset="0"/>
              </a:rPr>
              <a:t> November 2022 for the students to explore the electronic goods manufactured by </a:t>
            </a:r>
            <a:r>
              <a:rPr lang="en-US" sz="2600" dirty="0" err="1" smtClean="0">
                <a:latin typeface="Arial Rounded MT Bold" pitchFamily="34" charset="0"/>
              </a:rPr>
              <a:t>Haier</a:t>
            </a:r>
            <a:r>
              <a:rPr lang="en-US" sz="2600" dirty="0" smtClean="0">
                <a:latin typeface="Arial Rounded MT Bold" pitchFamily="34" charset="0"/>
              </a:rPr>
              <a:t>.</a:t>
            </a:r>
            <a:endParaRPr lang="en-US" sz="2600" dirty="0">
              <a:latin typeface="Arial Rounded MT Bold" pitchFamily="34" charset="0"/>
            </a:endParaRP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16</a:t>
            </a:fld>
            <a:endParaRPr lang="en-US"/>
          </a:p>
        </p:txBody>
      </p:sp>
      <p:pic>
        <p:nvPicPr>
          <p:cNvPr id="6" name="Google Shape;150;gf529146796_9_0"/>
          <p:cNvPicPr preferRelativeResize="0"/>
          <p:nvPr/>
        </p:nvPicPr>
        <p:blipFill rotWithShape="1">
          <a:blip r:embed="rId2">
            <a:alphaModFix/>
          </a:blip>
          <a:srcRect t="21548" b="14451"/>
          <a:stretch/>
        </p:blipFill>
        <p:spPr>
          <a:xfrm>
            <a:off x="10344925" y="0"/>
            <a:ext cx="1847075" cy="1138776"/>
          </a:xfrm>
          <a:prstGeom prst="rect">
            <a:avLst/>
          </a:prstGeom>
          <a:noFill/>
          <a:ln>
            <a:noFill/>
          </a:ln>
        </p:spPr>
      </p:pic>
      <p:pic>
        <p:nvPicPr>
          <p:cNvPr id="27649" name="Picture 1"/>
          <p:cNvPicPr>
            <a:picLocks noChangeAspect="1" noChangeArrowheads="1"/>
          </p:cNvPicPr>
          <p:nvPr/>
        </p:nvPicPr>
        <p:blipFill>
          <a:blip r:embed="rId3"/>
          <a:srcRect l="16110" t="21154" r="20856" b="22115"/>
          <a:stretch>
            <a:fillRect/>
          </a:stretch>
        </p:blipFill>
        <p:spPr bwMode="auto">
          <a:xfrm rot="21072475">
            <a:off x="787792" y="1547446"/>
            <a:ext cx="6949440" cy="4572000"/>
          </a:xfrm>
          <a:prstGeom prst="rect">
            <a:avLst/>
          </a:prstGeom>
          <a:noFill/>
          <a:ln w="9525">
            <a:noFill/>
            <a:miter lim="800000"/>
            <a:headEnd/>
            <a:tailEnd/>
          </a:ln>
          <a:effectLst>
            <a:glow rad="228600">
              <a:schemeClr val="accent1">
                <a:satMod val="175000"/>
                <a:alpha val="40000"/>
              </a:schemeClr>
            </a:glo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 y="168812"/>
            <a:ext cx="9158068" cy="1138773"/>
          </a:xfrm>
          <a:prstGeom prst="rect">
            <a:avLst/>
          </a:prstGeom>
        </p:spPr>
        <p:txBody>
          <a:bodyPr wrap="square">
            <a:spAutoFit/>
          </a:bodyPr>
          <a:lstStyle/>
          <a:p>
            <a:pPr algn="ctr"/>
            <a:r>
              <a:rPr lang="en-US" sz="3400" b="1" dirty="0" smtClean="0">
                <a:solidFill>
                  <a:srgbClr val="FFC000"/>
                </a:solidFill>
                <a:latin typeface="Kristen ITC" pitchFamily="66" charset="0"/>
                <a:ea typeface="Segoe UI Black" pitchFamily="34" charset="0"/>
              </a:rPr>
              <a:t>Industrial Visit to Yakult </a:t>
            </a:r>
            <a:r>
              <a:rPr lang="en-US" sz="3400" b="1" dirty="0" err="1" smtClean="0">
                <a:solidFill>
                  <a:srgbClr val="FFC000"/>
                </a:solidFill>
                <a:latin typeface="Kristen ITC" pitchFamily="66" charset="0"/>
                <a:ea typeface="Segoe UI Black" pitchFamily="34" charset="0"/>
              </a:rPr>
              <a:t>Danone</a:t>
            </a:r>
            <a:r>
              <a:rPr lang="en-US" sz="3400" b="1" dirty="0" smtClean="0">
                <a:solidFill>
                  <a:srgbClr val="FFC000"/>
                </a:solidFill>
                <a:latin typeface="Kristen ITC" pitchFamily="66" charset="0"/>
                <a:ea typeface="Segoe UI Black" pitchFamily="34" charset="0"/>
              </a:rPr>
              <a:t> India Pvt. Ltd.</a:t>
            </a:r>
            <a:endParaRPr lang="en-US" sz="3400" b="1" dirty="0">
              <a:solidFill>
                <a:srgbClr val="FFC000"/>
              </a:solidFill>
              <a:latin typeface="Kristen ITC" pitchFamily="66" charset="0"/>
              <a:ea typeface="Segoe UI Black" pitchFamily="34" charset="0"/>
            </a:endParaRPr>
          </a:p>
        </p:txBody>
      </p:sp>
      <p:sp>
        <p:nvSpPr>
          <p:cNvPr id="4" name="Rectangle 3"/>
          <p:cNvSpPr/>
          <p:nvPr/>
        </p:nvSpPr>
        <p:spPr>
          <a:xfrm>
            <a:off x="8159262" y="2082018"/>
            <a:ext cx="3587261" cy="3323987"/>
          </a:xfrm>
          <a:prstGeom prst="rect">
            <a:avLst/>
          </a:prstGeom>
        </p:spPr>
        <p:txBody>
          <a:bodyPr wrap="square">
            <a:spAutoFit/>
          </a:bodyPr>
          <a:lstStyle/>
          <a:p>
            <a:pPr algn="ctr"/>
            <a:r>
              <a:rPr lang="en-US" sz="3000" dirty="0" smtClean="0">
                <a:latin typeface="Times New Roman" pitchFamily="18" charset="0"/>
                <a:cs typeface="Times New Roman" pitchFamily="18" charset="0"/>
              </a:rPr>
              <a:t>An industrial </a:t>
            </a:r>
            <a:r>
              <a:rPr lang="en-US" sz="3000" dirty="0" smtClean="0">
                <a:latin typeface="Times New Roman" pitchFamily="18" charset="0"/>
                <a:cs typeface="Times New Roman" pitchFamily="18" charset="0"/>
              </a:rPr>
              <a:t>visit to Yakult </a:t>
            </a:r>
            <a:r>
              <a:rPr lang="en-US" sz="3000" dirty="0" err="1" smtClean="0">
                <a:latin typeface="Times New Roman" pitchFamily="18" charset="0"/>
                <a:cs typeface="Times New Roman" pitchFamily="18" charset="0"/>
              </a:rPr>
              <a:t>Danone</a:t>
            </a:r>
            <a:r>
              <a:rPr lang="en-US" sz="3000" dirty="0" smtClean="0">
                <a:latin typeface="Times New Roman" pitchFamily="18" charset="0"/>
                <a:cs typeface="Times New Roman" pitchFamily="18" charset="0"/>
              </a:rPr>
              <a:t> India Pvt</a:t>
            </a:r>
            <a:r>
              <a:rPr lang="en-US" sz="3000" dirty="0" smtClean="0">
                <a:latin typeface="Times New Roman" pitchFamily="18" charset="0"/>
                <a:cs typeface="Times New Roman" pitchFamily="18" charset="0"/>
              </a:rPr>
              <a:t>. Ltd. </a:t>
            </a:r>
            <a:r>
              <a:rPr lang="en-US" sz="3000" dirty="0" smtClean="0">
                <a:latin typeface="Times New Roman" pitchFamily="18" charset="0"/>
                <a:cs typeface="Times New Roman" pitchFamily="18" charset="0"/>
              </a:rPr>
              <a:t>was arranged for the students of MBA 1</a:t>
            </a:r>
            <a:r>
              <a:rPr lang="en-US" sz="3000" baseline="30000" dirty="0" smtClean="0">
                <a:latin typeface="Times New Roman" pitchFamily="18" charset="0"/>
                <a:cs typeface="Times New Roman" pitchFamily="18" charset="0"/>
              </a:rPr>
              <a:t>st</a:t>
            </a:r>
            <a:r>
              <a:rPr lang="en-US" sz="3000" dirty="0" smtClean="0">
                <a:latin typeface="Times New Roman" pitchFamily="18" charset="0"/>
                <a:cs typeface="Times New Roman" pitchFamily="18" charset="0"/>
              </a:rPr>
              <a:t> year and 2</a:t>
            </a:r>
            <a:r>
              <a:rPr lang="en-US" sz="3000" baseline="30000" dirty="0" smtClean="0">
                <a:latin typeface="Times New Roman" pitchFamily="18" charset="0"/>
                <a:cs typeface="Times New Roman" pitchFamily="18" charset="0"/>
              </a:rPr>
              <a:t>nd</a:t>
            </a:r>
            <a:r>
              <a:rPr lang="en-US" sz="3000" dirty="0" smtClean="0">
                <a:latin typeface="Times New Roman" pitchFamily="18" charset="0"/>
                <a:cs typeface="Times New Roman" pitchFamily="18" charset="0"/>
              </a:rPr>
              <a:t> year on 23</a:t>
            </a:r>
            <a:r>
              <a:rPr lang="en-US" sz="3000" baseline="30000" dirty="0" smtClean="0">
                <a:latin typeface="Times New Roman" pitchFamily="18" charset="0"/>
                <a:cs typeface="Times New Roman" pitchFamily="18" charset="0"/>
              </a:rPr>
              <a:t>rd</a:t>
            </a:r>
            <a:r>
              <a:rPr lang="en-US" sz="3000" dirty="0" smtClean="0">
                <a:latin typeface="Times New Roman" pitchFamily="18" charset="0"/>
                <a:cs typeface="Times New Roman" pitchFamily="18" charset="0"/>
              </a:rPr>
              <a:t> March, 2023.</a:t>
            </a:r>
            <a:endParaRPr lang="en-US" sz="30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17</a:t>
            </a:fld>
            <a:endParaRPr lang="en-US"/>
          </a:p>
        </p:txBody>
      </p:sp>
      <p:pic>
        <p:nvPicPr>
          <p:cNvPr id="6" name="Google Shape;150;gf529146796_9_0"/>
          <p:cNvPicPr preferRelativeResize="0"/>
          <p:nvPr/>
        </p:nvPicPr>
        <p:blipFill rotWithShape="1">
          <a:blip r:embed="rId2">
            <a:alphaModFix/>
          </a:blip>
          <a:srcRect t="21548" b="14451"/>
          <a:stretch/>
        </p:blipFill>
        <p:spPr>
          <a:xfrm>
            <a:off x="10344925" y="0"/>
            <a:ext cx="1847075" cy="1138776"/>
          </a:xfrm>
          <a:prstGeom prst="rect">
            <a:avLst/>
          </a:prstGeom>
          <a:noFill/>
          <a:ln>
            <a:noFill/>
          </a:ln>
        </p:spPr>
      </p:pic>
      <p:pic>
        <p:nvPicPr>
          <p:cNvPr id="2050" name="Picture 2"/>
          <p:cNvPicPr>
            <a:picLocks noChangeAspect="1" noChangeArrowheads="1"/>
          </p:cNvPicPr>
          <p:nvPr/>
        </p:nvPicPr>
        <p:blipFill>
          <a:blip r:embed="rId3"/>
          <a:srcRect l="28003" t="21731" r="28533" b="20577"/>
          <a:stretch>
            <a:fillRect/>
          </a:stretch>
        </p:blipFill>
        <p:spPr bwMode="auto">
          <a:xfrm rot="21292965">
            <a:off x="703016" y="1708023"/>
            <a:ext cx="7316987" cy="4515729"/>
          </a:xfrm>
          <a:prstGeom prst="rect">
            <a:avLst/>
          </a:prstGeom>
          <a:noFill/>
          <a:ln w="57150">
            <a:solidFill>
              <a:srgbClr val="00B050"/>
            </a:solid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0196" y="1030515"/>
            <a:ext cx="11268221" cy="6247864"/>
          </a:xfrm>
          <a:prstGeom prst="rect">
            <a:avLst/>
          </a:prstGeom>
          <a:noFill/>
        </p:spPr>
        <p:txBody>
          <a:bodyPr wrap="square" rtlCol="0">
            <a:spAutoFit/>
          </a:bodyPr>
          <a:lstStyle/>
          <a:p>
            <a:pPr algn="ctr"/>
            <a:r>
              <a:rPr lang="en-US" sz="3500" dirty="0" smtClean="0">
                <a:solidFill>
                  <a:schemeClr val="tx1"/>
                </a:solidFill>
                <a:latin typeface="Monotype Corsiva" pitchFamily="66" charset="0"/>
              </a:rPr>
              <a:t>        </a:t>
            </a:r>
            <a:r>
              <a:rPr lang="en-US" sz="5000" b="1" dirty="0" smtClean="0">
                <a:solidFill>
                  <a:srgbClr val="C00000"/>
                </a:solidFill>
                <a:latin typeface="Monotype Corsiva" pitchFamily="66" charset="0"/>
              </a:rPr>
              <a:t>Conferences / FDPs / Conclave / Fest / Workshops</a:t>
            </a:r>
          </a:p>
          <a:p>
            <a:pPr algn="ctr"/>
            <a:endParaRPr lang="en-US" sz="5000" b="1" dirty="0" smtClean="0">
              <a:solidFill>
                <a:srgbClr val="C00000"/>
              </a:solidFill>
              <a:latin typeface="Monotype Corsiva" pitchFamily="66" charset="0"/>
            </a:endParaRPr>
          </a:p>
          <a:p>
            <a:pPr algn="ctr"/>
            <a:r>
              <a:rPr lang="en-US" sz="3000" b="1" dirty="0" smtClean="0">
                <a:solidFill>
                  <a:schemeClr val="tx1"/>
                </a:solidFill>
                <a:latin typeface="Corbel Light" pitchFamily="34" charset="0"/>
                <a:cs typeface="Calibri" pitchFamily="34" charset="0"/>
              </a:rPr>
              <a:t>Organizing conferences, faculty development programs, conclave and fests provide a platform for knowledge sharing, networking, and collaboration among professionals, academics, and students. This fosters innovation, creativity, and learning, and helps to keep the participants updated with the latest developments in their fields, ultimately contributing to personal and professional growth.</a:t>
            </a:r>
            <a:endParaRPr lang="en-US" sz="3000" b="1" dirty="0" smtClean="0">
              <a:solidFill>
                <a:schemeClr val="tx1"/>
              </a:solidFill>
              <a:latin typeface="Corbel Light" pitchFamily="34" charset="0"/>
              <a:cs typeface="Calibri" pitchFamily="34" charset="0"/>
            </a:endParaRPr>
          </a:p>
          <a:p>
            <a:pPr algn="ctr"/>
            <a:endParaRPr lang="en-US" sz="3500" dirty="0" smtClean="0">
              <a:solidFill>
                <a:schemeClr val="tx1"/>
              </a:solidFill>
              <a:latin typeface="Monotype Corsiva" pitchFamily="66" charset="0"/>
            </a:endParaRPr>
          </a:p>
          <a:p>
            <a:pPr algn="ctr"/>
            <a:r>
              <a:rPr lang="en-US" sz="3500" dirty="0" smtClean="0">
                <a:solidFill>
                  <a:schemeClr val="tx1"/>
                </a:solidFill>
                <a:latin typeface="Monotype Corsiva" pitchFamily="66" charset="0"/>
              </a:rPr>
              <a:t> </a:t>
            </a:r>
            <a:endParaRPr lang="en-US" sz="3000"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18</a:t>
            </a:fld>
            <a:endParaRPr lang="en-US"/>
          </a:p>
        </p:txBody>
      </p:sp>
      <p:pic>
        <p:nvPicPr>
          <p:cNvPr id="6" name="Google Shape;150;gf529146796_9_0"/>
          <p:cNvPicPr preferRelativeResize="0"/>
          <p:nvPr/>
        </p:nvPicPr>
        <p:blipFill rotWithShape="1">
          <a:blip r:embed="rId2">
            <a:alphaModFix/>
          </a:blip>
          <a:srcRect t="21548" b="14451"/>
          <a:stretch/>
        </p:blipFill>
        <p:spPr>
          <a:xfrm>
            <a:off x="10344925" y="0"/>
            <a:ext cx="1847075" cy="11387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83" y="295421"/>
            <a:ext cx="10114671" cy="707886"/>
          </a:xfrm>
          <a:prstGeom prst="rect">
            <a:avLst/>
          </a:prstGeom>
        </p:spPr>
        <p:txBody>
          <a:bodyPr wrap="square">
            <a:spAutoFit/>
          </a:bodyPr>
          <a:lstStyle/>
          <a:p>
            <a:pPr algn="ctr"/>
            <a:r>
              <a:rPr lang="en-US" sz="4000" b="1" dirty="0" smtClean="0">
                <a:solidFill>
                  <a:srgbClr val="66FF33"/>
                </a:solidFill>
                <a:latin typeface="Algerian" pitchFamily="82" charset="0"/>
              </a:rPr>
              <a:t>HR Conclave</a:t>
            </a:r>
            <a:endParaRPr lang="en-US" sz="4000" b="1" dirty="0">
              <a:solidFill>
                <a:srgbClr val="66FF33"/>
              </a:solidFill>
              <a:latin typeface="Algerian" pitchFamily="82" charset="0"/>
              <a:ea typeface="Segoe UI Black" pitchFamily="34" charset="0"/>
            </a:endParaRPr>
          </a:p>
        </p:txBody>
      </p:sp>
      <p:sp>
        <p:nvSpPr>
          <p:cNvPr id="4" name="Rectangle 3"/>
          <p:cNvSpPr/>
          <p:nvPr/>
        </p:nvSpPr>
        <p:spPr>
          <a:xfrm>
            <a:off x="7821638" y="1294226"/>
            <a:ext cx="4065563" cy="4708981"/>
          </a:xfrm>
          <a:prstGeom prst="rect">
            <a:avLst/>
          </a:prstGeom>
        </p:spPr>
        <p:txBody>
          <a:bodyPr wrap="square">
            <a:spAutoFit/>
          </a:bodyPr>
          <a:lstStyle/>
          <a:p>
            <a:pPr algn="ctr"/>
            <a:r>
              <a:rPr lang="en-US" sz="3000" dirty="0" smtClean="0">
                <a:latin typeface="Monotype Corsiva" pitchFamily="66" charset="0"/>
              </a:rPr>
              <a:t>The </a:t>
            </a:r>
            <a:r>
              <a:rPr lang="en-US" sz="3000" b="1" dirty="0" smtClean="0">
                <a:latin typeface="Monotype Corsiva" pitchFamily="66" charset="0"/>
              </a:rPr>
              <a:t>HR Conclave </a:t>
            </a:r>
            <a:r>
              <a:rPr lang="en-US" sz="3000" dirty="0" smtClean="0">
                <a:latin typeface="Monotype Corsiva" pitchFamily="66" charset="0"/>
              </a:rPr>
              <a:t>on the theme </a:t>
            </a:r>
            <a:r>
              <a:rPr lang="en-US" sz="3000" dirty="0" smtClean="0">
                <a:latin typeface="Monotype Corsiva" pitchFamily="66" charset="0"/>
              </a:rPr>
              <a:t>“</a:t>
            </a:r>
            <a:r>
              <a:rPr lang="en-US" sz="3000" b="1" dirty="0" smtClean="0">
                <a:latin typeface="Monotype Corsiva" pitchFamily="66" charset="0"/>
              </a:rPr>
              <a:t>Agile </a:t>
            </a:r>
            <a:r>
              <a:rPr lang="en-US" sz="3000" b="1" dirty="0" smtClean="0">
                <a:latin typeface="Monotype Corsiva" pitchFamily="66" charset="0"/>
              </a:rPr>
              <a:t>HR and the work environment </a:t>
            </a:r>
            <a:r>
              <a:rPr lang="en-US" sz="3000" b="1" dirty="0" smtClean="0">
                <a:latin typeface="Monotype Corsiva" pitchFamily="66" charset="0"/>
              </a:rPr>
              <a:t>today”</a:t>
            </a:r>
            <a:r>
              <a:rPr lang="en-US" sz="3000" dirty="0" smtClean="0">
                <a:latin typeface="Monotype Corsiva" pitchFamily="66" charset="0"/>
              </a:rPr>
              <a:t> was organized on </a:t>
            </a:r>
            <a:r>
              <a:rPr lang="en-US" sz="3000" dirty="0" smtClean="0">
                <a:latin typeface="Monotype Corsiva" pitchFamily="66" charset="0"/>
              </a:rPr>
              <a:t>19</a:t>
            </a:r>
            <a:r>
              <a:rPr lang="en-US" sz="3000" baseline="30000" dirty="0" smtClean="0">
                <a:latin typeface="Monotype Corsiva" pitchFamily="66" charset="0"/>
              </a:rPr>
              <a:t>th</a:t>
            </a:r>
            <a:r>
              <a:rPr lang="en-US" sz="3000" dirty="0" smtClean="0">
                <a:latin typeface="Monotype Corsiva" pitchFamily="66" charset="0"/>
              </a:rPr>
              <a:t> November 2022 in collaboration with the corporate partner – </a:t>
            </a:r>
            <a:r>
              <a:rPr lang="en-US" sz="3000" dirty="0" err="1" smtClean="0">
                <a:latin typeface="Monotype Corsiva" pitchFamily="66" charset="0"/>
              </a:rPr>
              <a:t>Yungminds</a:t>
            </a:r>
            <a:r>
              <a:rPr lang="en-US" sz="3000" dirty="0" smtClean="0">
                <a:latin typeface="Monotype Corsiva" pitchFamily="66" charset="0"/>
              </a:rPr>
              <a:t> and the media partners </a:t>
            </a:r>
            <a:r>
              <a:rPr lang="en-US" sz="3000" dirty="0" err="1" smtClean="0">
                <a:latin typeface="Monotype Corsiva" pitchFamily="66" charset="0"/>
              </a:rPr>
              <a:t>Dailyhunt</a:t>
            </a:r>
            <a:r>
              <a:rPr lang="en-US" sz="3000" dirty="0" smtClean="0">
                <a:latin typeface="Monotype Corsiva" pitchFamily="66" charset="0"/>
              </a:rPr>
              <a:t> and </a:t>
            </a:r>
            <a:r>
              <a:rPr lang="en-US" sz="3000" dirty="0" err="1" smtClean="0">
                <a:latin typeface="Monotype Corsiva" pitchFamily="66" charset="0"/>
              </a:rPr>
              <a:t>Aap</a:t>
            </a:r>
            <a:r>
              <a:rPr lang="en-US" sz="3000" dirty="0" smtClean="0">
                <a:latin typeface="Monotype Corsiva" pitchFamily="66" charset="0"/>
              </a:rPr>
              <a:t> </a:t>
            </a:r>
            <a:r>
              <a:rPr lang="en-US" sz="3000" dirty="0" err="1" smtClean="0">
                <a:latin typeface="Monotype Corsiva" pitchFamily="66" charset="0"/>
              </a:rPr>
              <a:t>ki</a:t>
            </a:r>
            <a:r>
              <a:rPr lang="en-US" sz="3000" dirty="0" smtClean="0">
                <a:latin typeface="Monotype Corsiva" pitchFamily="66" charset="0"/>
              </a:rPr>
              <a:t> </a:t>
            </a:r>
            <a:r>
              <a:rPr lang="en-US" sz="3000" dirty="0" err="1" smtClean="0">
                <a:latin typeface="Monotype Corsiva" pitchFamily="66" charset="0"/>
              </a:rPr>
              <a:t>K</a:t>
            </a:r>
            <a:r>
              <a:rPr lang="en-US" sz="3000" dirty="0" err="1" smtClean="0">
                <a:latin typeface="Monotype Corsiva" pitchFamily="66" charset="0"/>
              </a:rPr>
              <a:t>habar</a:t>
            </a:r>
            <a:r>
              <a:rPr lang="en-US" sz="3000" dirty="0" smtClean="0">
                <a:latin typeface="Monotype Corsiva" pitchFamily="66" charset="0"/>
              </a:rPr>
              <a:t>.</a:t>
            </a:r>
            <a:endParaRPr lang="en-US" sz="3000" b="1" dirty="0">
              <a:latin typeface="Monotype Corsiva" pitchFamily="66" charset="0"/>
            </a:endParaRP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19</a:t>
            </a:fld>
            <a:endParaRPr lang="en-US"/>
          </a:p>
        </p:txBody>
      </p:sp>
      <p:pic>
        <p:nvPicPr>
          <p:cNvPr id="6" name="Google Shape;150;gf529146796_9_0"/>
          <p:cNvPicPr preferRelativeResize="0"/>
          <p:nvPr/>
        </p:nvPicPr>
        <p:blipFill rotWithShape="1">
          <a:blip r:embed="rId2">
            <a:alphaModFix/>
          </a:blip>
          <a:srcRect t="21548" b="14451"/>
          <a:stretch/>
        </p:blipFill>
        <p:spPr>
          <a:xfrm>
            <a:off x="10344925" y="0"/>
            <a:ext cx="1847075" cy="1138776"/>
          </a:xfrm>
          <a:prstGeom prst="rect">
            <a:avLst/>
          </a:prstGeom>
          <a:noFill/>
          <a:ln>
            <a:noFill/>
          </a:ln>
        </p:spPr>
      </p:pic>
      <p:pic>
        <p:nvPicPr>
          <p:cNvPr id="59395" name="Picture 3"/>
          <p:cNvPicPr>
            <a:picLocks noChangeAspect="1" noChangeArrowheads="1"/>
          </p:cNvPicPr>
          <p:nvPr/>
        </p:nvPicPr>
        <p:blipFill>
          <a:blip r:embed="rId3"/>
          <a:srcRect/>
          <a:stretch>
            <a:fillRect/>
          </a:stretch>
        </p:blipFill>
        <p:spPr bwMode="auto">
          <a:xfrm rot="394205">
            <a:off x="2112313" y="4029812"/>
            <a:ext cx="4049486" cy="2468359"/>
          </a:xfrm>
          <a:prstGeom prst="rect">
            <a:avLst/>
          </a:prstGeom>
          <a:noFill/>
          <a:ln w="9525">
            <a:noFill/>
            <a:miter lim="800000"/>
            <a:headEnd/>
            <a:tailEnd/>
          </a:ln>
          <a:effectLst/>
        </p:spPr>
      </p:pic>
      <p:pic>
        <p:nvPicPr>
          <p:cNvPr id="59396" name="Picture 4"/>
          <p:cNvPicPr>
            <a:picLocks noChangeAspect="1" noChangeArrowheads="1"/>
          </p:cNvPicPr>
          <p:nvPr/>
        </p:nvPicPr>
        <p:blipFill>
          <a:blip r:embed="rId4"/>
          <a:srcRect/>
          <a:stretch>
            <a:fillRect/>
          </a:stretch>
        </p:blipFill>
        <p:spPr bwMode="auto">
          <a:xfrm rot="20996000">
            <a:off x="473417" y="790207"/>
            <a:ext cx="2928531" cy="2794000"/>
          </a:xfrm>
          <a:prstGeom prst="rect">
            <a:avLst/>
          </a:prstGeom>
          <a:noFill/>
          <a:ln w="9525">
            <a:noFill/>
            <a:miter lim="800000"/>
            <a:headEnd/>
            <a:tailEnd/>
          </a:ln>
          <a:effectLst/>
        </p:spPr>
      </p:pic>
      <p:pic>
        <p:nvPicPr>
          <p:cNvPr id="59397" name="Picture 5"/>
          <p:cNvPicPr>
            <a:picLocks noChangeAspect="1" noChangeArrowheads="1"/>
          </p:cNvPicPr>
          <p:nvPr/>
        </p:nvPicPr>
        <p:blipFill>
          <a:blip r:embed="rId5"/>
          <a:srcRect/>
          <a:stretch>
            <a:fillRect/>
          </a:stretch>
        </p:blipFill>
        <p:spPr bwMode="auto">
          <a:xfrm rot="21015137">
            <a:off x="4424540" y="1206770"/>
            <a:ext cx="3436689" cy="247722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8" name="Slide Number Placeholder 7"/>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pic>
        <p:nvPicPr>
          <p:cNvPr id="2050" name="Picture 2" descr="E:\Users\MY\Desktop\images (2).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pic>
        <p:nvPicPr>
          <p:cNvPr id="4" name="Google Shape;140;p1"/>
          <p:cNvPicPr preferRelativeResize="0"/>
          <p:nvPr/>
        </p:nvPicPr>
        <p:blipFill rotWithShape="1">
          <a:blip r:embed="rId3">
            <a:alphaModFix/>
          </a:blip>
          <a:srcRect t="21548" b="14451"/>
          <a:stretch/>
        </p:blipFill>
        <p:spPr>
          <a:xfrm>
            <a:off x="10348850" y="2"/>
            <a:ext cx="1843151" cy="1136349"/>
          </a:xfrm>
          <a:prstGeom prst="rect">
            <a:avLst/>
          </a:prstGeom>
          <a:noFill/>
          <a:ln>
            <a:noFill/>
          </a:ln>
        </p:spPr>
      </p:pic>
      <p:pic>
        <p:nvPicPr>
          <p:cNvPr id="5" name="Picture 2" descr="C:\Users\mayank\Desktop\FGEVz4kUUAAR8LL.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827607" y="3682538"/>
            <a:ext cx="8553157" cy="3175462"/>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253219" y="168814"/>
            <a:ext cx="10044333" cy="3784209"/>
          </a:xfrm>
          <a:prstGeom prst="rect">
            <a:avLst/>
          </a:prstGeom>
          <a:ln>
            <a:noFill/>
          </a:ln>
          <a:effectLst>
            <a:softEdge rad="112500"/>
          </a:effectLst>
        </p:spPr>
      </p:pic>
      <p:pic>
        <p:nvPicPr>
          <p:cNvPr id="7" name="Google Shape;141;p1"/>
          <p:cNvPicPr preferRelativeResize="0"/>
          <p:nvPr/>
        </p:nvPicPr>
        <p:blipFill>
          <a:blip r:embed="rId6">
            <a:alphaModFix/>
          </a:blip>
          <a:stretch>
            <a:fillRect/>
          </a:stretch>
        </p:blipFill>
        <p:spPr>
          <a:xfrm>
            <a:off x="2912012" y="211469"/>
            <a:ext cx="5613011" cy="640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489" y="168812"/>
            <a:ext cx="11648049" cy="630942"/>
          </a:xfrm>
          <a:prstGeom prst="rect">
            <a:avLst/>
          </a:prstGeom>
        </p:spPr>
        <p:txBody>
          <a:bodyPr wrap="square">
            <a:spAutoFit/>
          </a:bodyPr>
          <a:lstStyle/>
          <a:p>
            <a:pPr algn="ctr"/>
            <a:r>
              <a:rPr lang="en-US" sz="3500" b="1" dirty="0" smtClean="0">
                <a:solidFill>
                  <a:srgbClr val="0070C0"/>
                </a:solidFill>
                <a:latin typeface="Rockwell" pitchFamily="18" charset="0"/>
                <a:ea typeface="Segoe UI Black" pitchFamily="34" charset="0"/>
              </a:rPr>
              <a:t>Workshop on Self Love 360 Degree</a:t>
            </a:r>
            <a:endParaRPr lang="en-US" sz="3500" b="1" dirty="0">
              <a:solidFill>
                <a:srgbClr val="0070C0"/>
              </a:solidFill>
              <a:latin typeface="Rockwell" pitchFamily="18" charset="0"/>
              <a:ea typeface="Segoe UI Black" pitchFamily="34" charset="0"/>
            </a:endParaRPr>
          </a:p>
        </p:txBody>
      </p:sp>
      <p:sp>
        <p:nvSpPr>
          <p:cNvPr id="4" name="Rectangle 3"/>
          <p:cNvSpPr/>
          <p:nvPr/>
        </p:nvSpPr>
        <p:spPr>
          <a:xfrm>
            <a:off x="8271803" y="2067951"/>
            <a:ext cx="3474720" cy="3785652"/>
          </a:xfrm>
          <a:prstGeom prst="rect">
            <a:avLst/>
          </a:prstGeom>
        </p:spPr>
        <p:txBody>
          <a:bodyPr wrap="square">
            <a:spAutoFit/>
          </a:bodyPr>
          <a:lstStyle/>
          <a:p>
            <a:pPr algn="ctr"/>
            <a:r>
              <a:rPr lang="en-US" sz="2400" dirty="0" smtClean="0">
                <a:latin typeface="Arial Rounded MT Bold" pitchFamily="34" charset="0"/>
              </a:rPr>
              <a:t>A workshop </a:t>
            </a:r>
            <a:r>
              <a:rPr lang="en-US" sz="2400" dirty="0" smtClean="0">
                <a:latin typeface="Arial Rounded MT Bold" pitchFamily="34" charset="0"/>
              </a:rPr>
              <a:t>was </a:t>
            </a:r>
            <a:r>
              <a:rPr lang="en-US" sz="2400" dirty="0" smtClean="0">
                <a:latin typeface="Arial Rounded MT Bold" pitchFamily="34" charset="0"/>
              </a:rPr>
              <a:t>organized by Dr. </a:t>
            </a:r>
            <a:r>
              <a:rPr lang="en-US" sz="2400" dirty="0" err="1" smtClean="0">
                <a:latin typeface="Arial Rounded MT Bold" pitchFamily="34" charset="0"/>
              </a:rPr>
              <a:t>Preeti</a:t>
            </a:r>
            <a:r>
              <a:rPr lang="en-US" sz="2400" dirty="0" smtClean="0">
                <a:latin typeface="Arial Rounded MT Bold" pitchFamily="34" charset="0"/>
              </a:rPr>
              <a:t> </a:t>
            </a:r>
            <a:r>
              <a:rPr lang="en-US" sz="2400" dirty="0" err="1" smtClean="0">
                <a:latin typeface="Arial Rounded MT Bold" pitchFamily="34" charset="0"/>
              </a:rPr>
              <a:t>Gugnani</a:t>
            </a:r>
            <a:r>
              <a:rPr lang="en-US" sz="2400" dirty="0" smtClean="0">
                <a:latin typeface="Arial Rounded MT Bold" pitchFamily="34" charset="0"/>
              </a:rPr>
              <a:t> and Dr. </a:t>
            </a:r>
            <a:r>
              <a:rPr lang="en-US" sz="2400" dirty="0" err="1" smtClean="0">
                <a:latin typeface="Arial Rounded MT Bold" pitchFamily="34" charset="0"/>
              </a:rPr>
              <a:t>Navita</a:t>
            </a:r>
            <a:r>
              <a:rPr lang="en-US" sz="2400" dirty="0" smtClean="0">
                <a:latin typeface="Arial Rounded MT Bold" pitchFamily="34" charset="0"/>
              </a:rPr>
              <a:t> on 14 February 2023, Valentines Day to </a:t>
            </a:r>
            <a:r>
              <a:rPr lang="en-US" sz="2400" dirty="0" smtClean="0">
                <a:latin typeface="Arial Rounded MT Bold" pitchFamily="34" charset="0"/>
              </a:rPr>
              <a:t>encourage individuals to</a:t>
            </a:r>
          </a:p>
          <a:p>
            <a:pPr algn="ctr"/>
            <a:r>
              <a:rPr lang="en-US" sz="2400" dirty="0" smtClean="0">
                <a:latin typeface="Arial Rounded MT Bold" pitchFamily="34" charset="0"/>
              </a:rPr>
              <a:t>love, care and respect themselves.</a:t>
            </a:r>
            <a:endParaRPr lang="en-US" sz="2400" dirty="0">
              <a:latin typeface="Arial Rounded MT Bold" pitchFamily="34" charset="0"/>
            </a:endParaRP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20</a:t>
            </a:fld>
            <a:endParaRPr lang="en-US"/>
          </a:p>
        </p:txBody>
      </p:sp>
      <p:pic>
        <p:nvPicPr>
          <p:cNvPr id="6" name="Google Shape;150;gf529146796_9_0"/>
          <p:cNvPicPr preferRelativeResize="0"/>
          <p:nvPr/>
        </p:nvPicPr>
        <p:blipFill rotWithShape="1">
          <a:blip r:embed="rId2">
            <a:alphaModFix/>
          </a:blip>
          <a:srcRect t="21548" b="14451"/>
          <a:stretch/>
        </p:blipFill>
        <p:spPr>
          <a:xfrm>
            <a:off x="10344925" y="0"/>
            <a:ext cx="1847075" cy="1138776"/>
          </a:xfrm>
          <a:prstGeom prst="rect">
            <a:avLst/>
          </a:prstGeom>
          <a:noFill/>
          <a:ln>
            <a:noFill/>
          </a:ln>
        </p:spPr>
      </p:pic>
      <p:pic>
        <p:nvPicPr>
          <p:cNvPr id="28673" name="Picture 1"/>
          <p:cNvPicPr>
            <a:picLocks noChangeAspect="1" noChangeArrowheads="1"/>
          </p:cNvPicPr>
          <p:nvPr/>
        </p:nvPicPr>
        <p:blipFill>
          <a:blip r:embed="rId3"/>
          <a:srcRect l="25841" t="26346" r="27343" b="23846"/>
          <a:stretch>
            <a:fillRect/>
          </a:stretch>
        </p:blipFill>
        <p:spPr bwMode="auto">
          <a:xfrm rot="21165784">
            <a:off x="661181" y="1448972"/>
            <a:ext cx="6724357" cy="4642339"/>
          </a:xfrm>
          <a:prstGeom prst="rect">
            <a:avLst/>
          </a:prstGeom>
          <a:solidFill>
            <a:srgbClr val="66FF33"/>
          </a:solidFill>
          <a:ln w="57150">
            <a:solidFill>
              <a:srgbClr val="66FF33"/>
            </a:solid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489" y="295421"/>
            <a:ext cx="11648049" cy="1015663"/>
          </a:xfrm>
          <a:prstGeom prst="rect">
            <a:avLst/>
          </a:prstGeom>
        </p:spPr>
        <p:txBody>
          <a:bodyPr wrap="square">
            <a:spAutoFit/>
          </a:bodyPr>
          <a:lstStyle/>
          <a:p>
            <a:pPr algn="ctr"/>
            <a:r>
              <a:rPr lang="en-US" sz="3200" b="1" dirty="0" smtClean="0">
                <a:solidFill>
                  <a:srgbClr val="FF0000"/>
                </a:solidFill>
                <a:latin typeface="Agency FB" pitchFamily="34" charset="0"/>
              </a:rPr>
              <a:t>WORKSHOP ON CAMPUS </a:t>
            </a:r>
            <a:r>
              <a:rPr lang="en-US" sz="3200" b="1" dirty="0" smtClean="0">
                <a:solidFill>
                  <a:srgbClr val="FF0000"/>
                </a:solidFill>
                <a:latin typeface="Agency FB" pitchFamily="34" charset="0"/>
              </a:rPr>
              <a:t>TO CORPORATE</a:t>
            </a:r>
            <a:endParaRPr lang="en-US" sz="3200" dirty="0" smtClean="0">
              <a:solidFill>
                <a:srgbClr val="FF0000"/>
              </a:solidFill>
              <a:latin typeface="Agency FB" pitchFamily="34" charset="0"/>
            </a:endParaRPr>
          </a:p>
          <a:p>
            <a:pPr algn="ctr"/>
            <a:r>
              <a:rPr lang="en-US" sz="2800" b="1" dirty="0" smtClean="0">
                <a:solidFill>
                  <a:srgbClr val="00B0F0"/>
                </a:solidFill>
                <a:latin typeface="Agency FB" pitchFamily="34" charset="0"/>
              </a:rPr>
              <a:t>(FUN FILLED MANAGEMENT GAMES</a:t>
            </a:r>
            <a:r>
              <a:rPr lang="en-US" sz="2800" b="1" dirty="0" smtClean="0">
                <a:solidFill>
                  <a:srgbClr val="00B0F0"/>
                </a:solidFill>
                <a:latin typeface="Agency FB" pitchFamily="34" charset="0"/>
              </a:rPr>
              <a:t>)</a:t>
            </a:r>
            <a:endParaRPr lang="en-US" sz="2800" b="1" dirty="0">
              <a:solidFill>
                <a:srgbClr val="00B0F0"/>
              </a:solidFill>
              <a:latin typeface="Agency FB" pitchFamily="34" charset="0"/>
              <a:ea typeface="Segoe UI Black" pitchFamily="34" charset="0"/>
            </a:endParaRPr>
          </a:p>
        </p:txBody>
      </p:sp>
      <p:sp>
        <p:nvSpPr>
          <p:cNvPr id="4" name="Rectangle 3"/>
          <p:cNvSpPr/>
          <p:nvPr/>
        </p:nvSpPr>
        <p:spPr>
          <a:xfrm>
            <a:off x="7835705" y="2011678"/>
            <a:ext cx="4065563" cy="3046988"/>
          </a:xfrm>
          <a:prstGeom prst="rect">
            <a:avLst/>
          </a:prstGeom>
        </p:spPr>
        <p:txBody>
          <a:bodyPr wrap="square">
            <a:spAutoFit/>
          </a:bodyPr>
          <a:lstStyle/>
          <a:p>
            <a:pPr algn="ctr"/>
            <a:r>
              <a:rPr lang="en-US" sz="2400" b="1" dirty="0" smtClean="0">
                <a:latin typeface="Garamond" pitchFamily="18" charset="0"/>
              </a:rPr>
              <a:t>A workshop on Campus to Corporate was organized for the first and final year students of </a:t>
            </a:r>
            <a:r>
              <a:rPr lang="en-US" sz="2400" b="1" dirty="0" smtClean="0">
                <a:latin typeface="Garamond" pitchFamily="18" charset="0"/>
              </a:rPr>
              <a:t>MBA on 28</a:t>
            </a:r>
            <a:r>
              <a:rPr lang="en-US" sz="2400" b="1" baseline="30000" dirty="0" smtClean="0">
                <a:latin typeface="Garamond" pitchFamily="18" charset="0"/>
              </a:rPr>
              <a:t>th</a:t>
            </a:r>
            <a:r>
              <a:rPr lang="en-US" sz="2400" b="1" dirty="0" smtClean="0">
                <a:latin typeface="Garamond" pitchFamily="18" charset="0"/>
              </a:rPr>
              <a:t> March 2023. </a:t>
            </a:r>
            <a:r>
              <a:rPr lang="en-US" sz="2400" b="1" dirty="0" smtClean="0">
                <a:latin typeface="Garamond" pitchFamily="18" charset="0"/>
              </a:rPr>
              <a:t>The speaker for the session was Dr. </a:t>
            </a:r>
            <a:r>
              <a:rPr lang="en-US" sz="2400" b="1" dirty="0" err="1" smtClean="0">
                <a:latin typeface="Garamond" pitchFamily="18" charset="0"/>
              </a:rPr>
              <a:t>Ambika</a:t>
            </a:r>
            <a:r>
              <a:rPr lang="en-US" sz="2400" b="1" dirty="0" smtClean="0">
                <a:latin typeface="Garamond" pitchFamily="18" charset="0"/>
              </a:rPr>
              <a:t> </a:t>
            </a:r>
            <a:r>
              <a:rPr lang="en-US" sz="2400" b="1" dirty="0" err="1" smtClean="0">
                <a:latin typeface="Garamond" pitchFamily="18" charset="0"/>
              </a:rPr>
              <a:t>Rathi</a:t>
            </a:r>
            <a:r>
              <a:rPr lang="en-US" sz="2400" b="1" dirty="0" smtClean="0">
                <a:latin typeface="Garamond" pitchFamily="18" charset="0"/>
              </a:rPr>
              <a:t>, a Certified Corporate Trainer and Career Coach.</a:t>
            </a:r>
            <a:endParaRPr lang="en-US" sz="2400" b="1" dirty="0">
              <a:latin typeface="Garamond" pitchFamily="18" charset="0"/>
            </a:endParaRP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21</a:t>
            </a:fld>
            <a:endParaRPr lang="en-US"/>
          </a:p>
        </p:txBody>
      </p:sp>
      <p:pic>
        <p:nvPicPr>
          <p:cNvPr id="6" name="Google Shape;150;gf529146796_9_0"/>
          <p:cNvPicPr preferRelativeResize="0"/>
          <p:nvPr/>
        </p:nvPicPr>
        <p:blipFill rotWithShape="1">
          <a:blip r:embed="rId2">
            <a:alphaModFix/>
          </a:blip>
          <a:srcRect t="21548" b="14451"/>
          <a:stretch/>
        </p:blipFill>
        <p:spPr>
          <a:xfrm>
            <a:off x="10344925" y="0"/>
            <a:ext cx="1847075" cy="1138776"/>
          </a:xfrm>
          <a:prstGeom prst="rect">
            <a:avLst/>
          </a:prstGeom>
          <a:noFill/>
          <a:ln>
            <a:noFill/>
          </a:ln>
        </p:spPr>
      </p:pic>
      <p:pic>
        <p:nvPicPr>
          <p:cNvPr id="4098" name="Picture 2"/>
          <p:cNvPicPr>
            <a:picLocks noChangeAspect="1" noChangeArrowheads="1"/>
          </p:cNvPicPr>
          <p:nvPr/>
        </p:nvPicPr>
        <p:blipFill>
          <a:blip r:embed="rId3"/>
          <a:srcRect l="36328" t="24231" r="37290" b="31346"/>
          <a:stretch>
            <a:fillRect/>
          </a:stretch>
        </p:blipFill>
        <p:spPr bwMode="auto">
          <a:xfrm rot="21308900">
            <a:off x="661135" y="1622916"/>
            <a:ext cx="6850633" cy="4600136"/>
          </a:xfrm>
          <a:prstGeom prst="rect">
            <a:avLst/>
          </a:prstGeom>
          <a:noFill/>
          <a:ln w="38100">
            <a:solidFill>
              <a:srgbClr val="00B050"/>
            </a:solidFill>
            <a:prstDash val="sysDot"/>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9489" y="168812"/>
            <a:ext cx="11648049" cy="630942"/>
          </a:xfrm>
          <a:prstGeom prst="rect">
            <a:avLst/>
          </a:prstGeom>
        </p:spPr>
        <p:txBody>
          <a:bodyPr wrap="square">
            <a:spAutoFit/>
          </a:bodyPr>
          <a:lstStyle/>
          <a:p>
            <a:pPr algn="ctr"/>
            <a:r>
              <a:rPr lang="en-US" sz="3500" b="1" dirty="0" smtClean="0">
                <a:solidFill>
                  <a:srgbClr val="00B0F0"/>
                </a:solidFill>
                <a:latin typeface="Colonna MT" pitchFamily="82" charset="0"/>
                <a:ea typeface="Ebrima" pitchFamily="2" charset="0"/>
                <a:cs typeface="Ebrima" pitchFamily="2" charset="0"/>
              </a:rPr>
              <a:t>PRABANDHAN MANIA 2022</a:t>
            </a:r>
          </a:p>
        </p:txBody>
      </p:sp>
      <p:sp>
        <p:nvSpPr>
          <p:cNvPr id="4" name="Rectangle 3"/>
          <p:cNvSpPr/>
          <p:nvPr/>
        </p:nvSpPr>
        <p:spPr>
          <a:xfrm>
            <a:off x="7315200" y="1617785"/>
            <a:ext cx="4417255" cy="400110"/>
          </a:xfrm>
          <a:prstGeom prst="rect">
            <a:avLst/>
          </a:prstGeom>
        </p:spPr>
        <p:txBody>
          <a:bodyPr wrap="square">
            <a:spAutoFit/>
          </a:bodyPr>
          <a:lstStyle/>
          <a:p>
            <a:endParaRPr lang="en-US" sz="2000" b="1" dirty="0"/>
          </a:p>
        </p:txBody>
      </p:sp>
      <p:sp>
        <p:nvSpPr>
          <p:cNvPr id="7" name="Rectangle 6"/>
          <p:cNvSpPr/>
          <p:nvPr/>
        </p:nvSpPr>
        <p:spPr>
          <a:xfrm>
            <a:off x="4389120" y="4431323"/>
            <a:ext cx="7427741" cy="2246769"/>
          </a:xfrm>
          <a:prstGeom prst="rect">
            <a:avLst/>
          </a:prstGeom>
        </p:spPr>
        <p:txBody>
          <a:bodyPr wrap="square">
            <a:spAutoFit/>
          </a:bodyPr>
          <a:lstStyle/>
          <a:p>
            <a:pPr algn="ctr"/>
            <a:r>
              <a:rPr lang="en-US" sz="2000" dirty="0" smtClean="0">
                <a:latin typeface="Arial Rounded MT Bold" pitchFamily="34" charset="0"/>
              </a:rPr>
              <a:t>Department of Management Studies (DMS) of Panipat Institute of Engineering &amp; Technology (PIET), </a:t>
            </a:r>
            <a:r>
              <a:rPr lang="en-US" sz="2000" dirty="0" err="1" smtClean="0">
                <a:latin typeface="Arial Rounded MT Bold" pitchFamily="34" charset="0"/>
              </a:rPr>
              <a:t>Samalkha</a:t>
            </a:r>
            <a:r>
              <a:rPr lang="en-US" sz="2000" dirty="0" smtClean="0">
                <a:latin typeface="Arial Rounded MT Bold" pitchFamily="34" charset="0"/>
              </a:rPr>
              <a:t>, Haryana organized two days online National Management Fest, PRABANDHAN MANIA – </a:t>
            </a:r>
            <a:r>
              <a:rPr lang="en-US" sz="2000" dirty="0" smtClean="0">
                <a:latin typeface="Arial Rounded MT Bold" pitchFamily="34" charset="0"/>
              </a:rPr>
              <a:t>2023 </a:t>
            </a:r>
            <a:r>
              <a:rPr lang="en-US" sz="2000" dirty="0" smtClean="0">
                <a:latin typeface="Arial Rounded MT Bold" pitchFamily="34" charset="0"/>
              </a:rPr>
              <a:t>on </a:t>
            </a:r>
            <a:r>
              <a:rPr lang="en-US" sz="2000" dirty="0" smtClean="0">
                <a:latin typeface="Arial Rounded MT Bold" pitchFamily="34" charset="0"/>
              </a:rPr>
              <a:t>21</a:t>
            </a:r>
            <a:r>
              <a:rPr lang="en-US" sz="2000" baseline="30000" dirty="0" smtClean="0">
                <a:latin typeface="Arial Rounded MT Bold" pitchFamily="34" charset="0"/>
              </a:rPr>
              <a:t>st</a:t>
            </a:r>
            <a:r>
              <a:rPr lang="en-US" sz="2000" dirty="0" smtClean="0">
                <a:latin typeface="Arial Rounded MT Bold" pitchFamily="34" charset="0"/>
              </a:rPr>
              <a:t> </a:t>
            </a:r>
            <a:r>
              <a:rPr lang="en-US" sz="2000" dirty="0" smtClean="0">
                <a:latin typeface="Arial Rounded MT Bold" pitchFamily="34" charset="0"/>
              </a:rPr>
              <a:t>and </a:t>
            </a:r>
            <a:r>
              <a:rPr lang="en-US" sz="2000" dirty="0" smtClean="0">
                <a:latin typeface="Arial Rounded MT Bold" pitchFamily="34" charset="0"/>
              </a:rPr>
              <a:t>22</a:t>
            </a:r>
            <a:r>
              <a:rPr lang="en-US" sz="2000" baseline="30000" dirty="0" smtClean="0">
                <a:latin typeface="Arial Rounded MT Bold" pitchFamily="34" charset="0"/>
              </a:rPr>
              <a:t>nd</a:t>
            </a:r>
            <a:r>
              <a:rPr lang="en-US" sz="2000" dirty="0" smtClean="0">
                <a:latin typeface="Arial Rounded MT Bold" pitchFamily="34" charset="0"/>
              </a:rPr>
              <a:t> April 2023. </a:t>
            </a:r>
            <a:r>
              <a:rPr lang="en-US" sz="2000" dirty="0" smtClean="0">
                <a:latin typeface="Arial Rounded MT Bold" pitchFamily="34" charset="0"/>
              </a:rPr>
              <a:t>The event consisted of three major events – Business Plan Competition, Case Study </a:t>
            </a:r>
            <a:r>
              <a:rPr lang="en-US" sz="2000" dirty="0" smtClean="0">
                <a:latin typeface="Arial Rounded MT Bold" pitchFamily="34" charset="0"/>
              </a:rPr>
              <a:t>Analysis, </a:t>
            </a:r>
            <a:r>
              <a:rPr lang="en-US" sz="2000" dirty="0" smtClean="0">
                <a:latin typeface="Arial Rounded MT Bold" pitchFamily="34" charset="0"/>
              </a:rPr>
              <a:t>and Elevator Pitch.</a:t>
            </a:r>
            <a:endParaRPr lang="en-US" sz="2000" b="1" dirty="0">
              <a:latin typeface="Arial Rounded MT Bold" pitchFamily="34" charset="0"/>
            </a:endParaRP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22</a:t>
            </a:fld>
            <a:endParaRPr lang="en-US"/>
          </a:p>
        </p:txBody>
      </p:sp>
      <p:pic>
        <p:nvPicPr>
          <p:cNvPr id="8" name="Google Shape;150;gf529146796_9_0"/>
          <p:cNvPicPr preferRelativeResize="0"/>
          <p:nvPr/>
        </p:nvPicPr>
        <p:blipFill rotWithShape="1">
          <a:blip r:embed="rId2">
            <a:alphaModFix/>
          </a:blip>
          <a:srcRect t="21548" b="14451"/>
          <a:stretch/>
        </p:blipFill>
        <p:spPr>
          <a:xfrm>
            <a:off x="10344925" y="0"/>
            <a:ext cx="1847075" cy="1138776"/>
          </a:xfrm>
          <a:prstGeom prst="rect">
            <a:avLst/>
          </a:prstGeom>
          <a:noFill/>
          <a:ln>
            <a:noFill/>
          </a:ln>
        </p:spPr>
      </p:pic>
      <p:pic>
        <p:nvPicPr>
          <p:cNvPr id="11265" name="Picture 1"/>
          <p:cNvPicPr>
            <a:picLocks noChangeAspect="1" noChangeArrowheads="1"/>
          </p:cNvPicPr>
          <p:nvPr/>
        </p:nvPicPr>
        <p:blipFill>
          <a:blip r:embed="rId3"/>
          <a:srcRect l="23570" t="19423" r="42804" b="10192"/>
          <a:stretch>
            <a:fillRect/>
          </a:stretch>
        </p:blipFill>
        <p:spPr bwMode="auto">
          <a:xfrm>
            <a:off x="225083" y="914400"/>
            <a:ext cx="4093699" cy="5148775"/>
          </a:xfrm>
          <a:prstGeom prst="rect">
            <a:avLst/>
          </a:prstGeom>
          <a:noFill/>
          <a:ln w="9525">
            <a:solidFill>
              <a:srgbClr val="C00000"/>
            </a:solidFill>
            <a:miter lim="800000"/>
            <a:headEnd/>
            <a:tailEnd/>
          </a:ln>
          <a:effectLst/>
        </p:spPr>
      </p:pic>
      <p:pic>
        <p:nvPicPr>
          <p:cNvPr id="11266" name="Picture 2"/>
          <p:cNvPicPr>
            <a:picLocks noChangeAspect="1" noChangeArrowheads="1"/>
          </p:cNvPicPr>
          <p:nvPr/>
        </p:nvPicPr>
        <p:blipFill>
          <a:blip r:embed="rId4"/>
          <a:srcRect l="24556" t="20817" r="45062" b="6298"/>
          <a:stretch>
            <a:fillRect/>
          </a:stretch>
        </p:blipFill>
        <p:spPr bwMode="auto">
          <a:xfrm>
            <a:off x="5317588" y="1097279"/>
            <a:ext cx="5190978" cy="3123029"/>
          </a:xfrm>
          <a:prstGeom prst="rect">
            <a:avLst/>
          </a:prstGeom>
          <a:noFill/>
          <a:ln w="9525">
            <a:solidFill>
              <a:srgbClr val="FF0000"/>
            </a:solid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23</a:t>
            </a:fld>
            <a:endParaRPr lang="en-US"/>
          </a:p>
        </p:txBody>
      </p:sp>
      <p:sp>
        <p:nvSpPr>
          <p:cNvPr id="3" name="TextBox 2"/>
          <p:cNvSpPr txBox="1"/>
          <p:nvPr/>
        </p:nvSpPr>
        <p:spPr>
          <a:xfrm>
            <a:off x="1308295" y="3863033"/>
            <a:ext cx="9693389" cy="707886"/>
          </a:xfrm>
          <a:prstGeom prst="rect">
            <a:avLst/>
          </a:prstGeom>
          <a:noFill/>
        </p:spPr>
        <p:txBody>
          <a:bodyPr wrap="square" rtlCol="0">
            <a:spAutoFit/>
          </a:bodyPr>
          <a:lstStyle/>
          <a:p>
            <a:r>
              <a:rPr lang="en-US" sz="4000" dirty="0" smtClean="0">
                <a:solidFill>
                  <a:srgbClr val="FF0066"/>
                </a:solidFill>
                <a:latin typeface="Showcard Gothic" pitchFamily="82" charset="0"/>
              </a:rPr>
              <a:t>See you with 19</a:t>
            </a:r>
            <a:r>
              <a:rPr lang="en-US" sz="4000" baseline="30000" dirty="0" smtClean="0">
                <a:solidFill>
                  <a:srgbClr val="FF0066"/>
                </a:solidFill>
                <a:latin typeface="Showcard Gothic" pitchFamily="82" charset="0"/>
              </a:rPr>
              <a:t>th</a:t>
            </a:r>
            <a:r>
              <a:rPr lang="en-US" sz="4000" dirty="0" smtClean="0">
                <a:solidFill>
                  <a:srgbClr val="FF0066"/>
                </a:solidFill>
                <a:latin typeface="Showcard Gothic" pitchFamily="82" charset="0"/>
              </a:rPr>
              <a:t> Edition…………..</a:t>
            </a:r>
            <a:endParaRPr lang="en-US" sz="4000" dirty="0">
              <a:solidFill>
                <a:srgbClr val="FF0066"/>
              </a:solidFill>
              <a:latin typeface="Showcard Gothic" pitchFamily="82" charset="0"/>
            </a:endParaRPr>
          </a:p>
        </p:txBody>
      </p:sp>
      <p:pic>
        <p:nvPicPr>
          <p:cNvPr id="4" name="Google Shape;150;gf529146796_9_0"/>
          <p:cNvPicPr preferRelativeResize="0"/>
          <p:nvPr/>
        </p:nvPicPr>
        <p:blipFill rotWithShape="1">
          <a:blip r:embed="rId2">
            <a:alphaModFix/>
          </a:blip>
          <a:srcRect t="21548" b="14451"/>
          <a:stretch/>
        </p:blipFill>
        <p:spPr>
          <a:xfrm>
            <a:off x="4037428" y="1575582"/>
            <a:ext cx="4290645" cy="16459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
        <p:nvSpPr>
          <p:cNvPr id="156" name="Google Shape;156;gf529146796_0_390"/>
          <p:cNvSpPr txBox="1">
            <a:spLocks noGrp="1"/>
          </p:cNvSpPr>
          <p:nvPr>
            <p:ph sz="quarter" idx="1"/>
          </p:nvPr>
        </p:nvSpPr>
        <p:spPr>
          <a:xfrm>
            <a:off x="1406425" y="1167875"/>
            <a:ext cx="10193400" cy="3895200"/>
          </a:xfrm>
          <a:prstGeom prst="rect">
            <a:avLst/>
          </a:prstGeom>
        </p:spPr>
        <p:txBody>
          <a:bodyPr spcFirstLastPara="1" wrap="square" lIns="91425" tIns="45700" rIns="91425" bIns="45700" anchor="t" anchorCtr="0">
            <a:normAutofit/>
          </a:bodyPr>
          <a:lstStyle/>
          <a:p>
            <a:pPr marL="0" lvl="0" indent="0" algn="ctr">
              <a:lnSpc>
                <a:spcPct val="115000"/>
              </a:lnSpc>
              <a:spcBef>
                <a:spcPts val="900"/>
              </a:spcBef>
              <a:buNone/>
            </a:pPr>
            <a:r>
              <a:rPr lang="en-US" dirty="0" smtClean="0">
                <a:latin typeface="Rockwell" pitchFamily="18" charset="0"/>
              </a:rPr>
              <a:t>To develop responsible and globally competent professionals with managerial and leadership abilities to create positive difference in the society</a:t>
            </a:r>
            <a:r>
              <a:rPr lang="en-US" dirty="0" smtClean="0">
                <a:latin typeface="Rockwell" pitchFamily="18" charset="0"/>
              </a:rPr>
              <a:t>.</a:t>
            </a:r>
            <a:endParaRPr sz="2600" b="1" dirty="0">
              <a:solidFill>
                <a:srgbClr val="20124D"/>
              </a:solidFill>
              <a:latin typeface="Rockwell" pitchFamily="18" charset="0"/>
              <a:ea typeface="PT Serif"/>
              <a:cs typeface="PT Serif"/>
              <a:sym typeface="PT Serif"/>
            </a:endParaRPr>
          </a:p>
        </p:txBody>
      </p:sp>
      <p:pic>
        <p:nvPicPr>
          <p:cNvPr id="158" name="Google Shape;158;gf529146796_0_390"/>
          <p:cNvPicPr preferRelativeResize="0"/>
          <p:nvPr/>
        </p:nvPicPr>
        <p:blipFill rotWithShape="1">
          <a:blip r:embed="rId3">
            <a:alphaModFix/>
          </a:blip>
          <a:srcRect t="21548" b="14451"/>
          <a:stretch/>
        </p:blipFill>
        <p:spPr>
          <a:xfrm>
            <a:off x="10344925" y="0"/>
            <a:ext cx="1847075" cy="1138776"/>
          </a:xfrm>
          <a:prstGeom prst="rect">
            <a:avLst/>
          </a:prstGeom>
          <a:noFill/>
          <a:ln>
            <a:noFill/>
          </a:ln>
        </p:spPr>
      </p:pic>
      <p:sp>
        <p:nvSpPr>
          <p:cNvPr id="159" name="Google Shape;159;gf529146796_0_390"/>
          <p:cNvSpPr/>
          <p:nvPr/>
        </p:nvSpPr>
        <p:spPr>
          <a:xfrm>
            <a:off x="4445874" y="219814"/>
            <a:ext cx="3568159" cy="891535"/>
          </a:xfrm>
          <a:prstGeom prst="flowChartTerminator">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7000" b="1" dirty="0">
                <a:solidFill>
                  <a:srgbClr val="00B0F0"/>
                </a:solidFill>
                <a:latin typeface="Times New Roman" pitchFamily="18" charset="0"/>
                <a:ea typeface="PT Serif"/>
                <a:cs typeface="Times New Roman" pitchFamily="18" charset="0"/>
                <a:sym typeface="PT Serif"/>
              </a:rPr>
              <a:t>V</a:t>
            </a:r>
            <a:r>
              <a:rPr lang="en-US" sz="3800" b="1" dirty="0">
                <a:solidFill>
                  <a:srgbClr val="00B0F0"/>
                </a:solidFill>
                <a:latin typeface="Times New Roman" pitchFamily="18" charset="0"/>
                <a:ea typeface="PT Serif"/>
                <a:cs typeface="Times New Roman" pitchFamily="18" charset="0"/>
                <a:sym typeface="PT Serif"/>
              </a:rPr>
              <a:t>ision</a:t>
            </a:r>
            <a:endParaRPr sz="3800" b="1" dirty="0">
              <a:solidFill>
                <a:srgbClr val="00B0F0"/>
              </a:solidFill>
              <a:latin typeface="Times New Roman" pitchFamily="18" charset="0"/>
              <a:ea typeface="PT Serif"/>
              <a:cs typeface="Times New Roman" pitchFamily="18" charset="0"/>
              <a:sym typeface="PT Serif"/>
            </a:endParaRPr>
          </a:p>
        </p:txBody>
      </p:sp>
      <p:pic>
        <p:nvPicPr>
          <p:cNvPr id="6" name="Google Shape;148;gf529146796_9_0"/>
          <p:cNvPicPr preferRelativeResize="0"/>
          <p:nvPr/>
        </p:nvPicPr>
        <p:blipFill>
          <a:blip r:embed="rId4">
            <a:alphaModFix/>
          </a:blip>
          <a:stretch>
            <a:fillRect/>
          </a:stretch>
        </p:blipFill>
        <p:spPr>
          <a:xfrm>
            <a:off x="2694918" y="3305908"/>
            <a:ext cx="6811100" cy="3377300"/>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f529146796_9_0"/>
          <p:cNvSpPr/>
          <p:nvPr/>
        </p:nvSpPr>
        <p:spPr>
          <a:xfrm>
            <a:off x="4283790" y="627620"/>
            <a:ext cx="3568159" cy="933895"/>
          </a:xfrm>
          <a:prstGeom prst="flowChartTerminator">
            <a:avLst/>
          </a:prstGeom>
          <a:solidFill>
            <a:srgbClr val="92D05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800" b="1" dirty="0">
                <a:solidFill>
                  <a:srgbClr val="FF0000"/>
                </a:solidFill>
                <a:latin typeface="Times New Roman" pitchFamily="18" charset="0"/>
                <a:ea typeface="PT Serif"/>
                <a:cs typeface="Times New Roman" pitchFamily="18" charset="0"/>
                <a:sym typeface="PT Serif"/>
              </a:rPr>
              <a:t> </a:t>
            </a:r>
            <a:r>
              <a:rPr lang="en-US" sz="7000" b="1" dirty="0">
                <a:solidFill>
                  <a:srgbClr val="FF0000"/>
                </a:solidFill>
                <a:latin typeface="Times New Roman" pitchFamily="18" charset="0"/>
                <a:ea typeface="PT Serif"/>
                <a:cs typeface="Times New Roman" pitchFamily="18" charset="0"/>
                <a:sym typeface="PT Serif"/>
              </a:rPr>
              <a:t>M</a:t>
            </a:r>
            <a:r>
              <a:rPr lang="en-US" sz="3800" b="1" dirty="0">
                <a:solidFill>
                  <a:srgbClr val="FF0000"/>
                </a:solidFill>
                <a:latin typeface="Times New Roman" pitchFamily="18" charset="0"/>
                <a:ea typeface="PT Serif"/>
                <a:cs typeface="Times New Roman" pitchFamily="18" charset="0"/>
                <a:sym typeface="PT Serif"/>
              </a:rPr>
              <a:t>ission</a:t>
            </a:r>
            <a:endParaRPr sz="3800" b="1" dirty="0">
              <a:solidFill>
                <a:srgbClr val="FF0000"/>
              </a:solidFill>
              <a:latin typeface="Times New Roman" pitchFamily="18" charset="0"/>
              <a:ea typeface="PT Serif"/>
              <a:cs typeface="Times New Roman" pitchFamily="18" charset="0"/>
              <a:sym typeface="PT Serif"/>
            </a:endParaRP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
        <p:nvSpPr>
          <p:cNvPr id="149" name="Google Shape;149;gf529146796_9_0"/>
          <p:cNvSpPr txBox="1">
            <a:spLocks noGrp="1"/>
          </p:cNvSpPr>
          <p:nvPr>
            <p:ph sz="quarter" idx="1"/>
          </p:nvPr>
        </p:nvSpPr>
        <p:spPr>
          <a:xfrm>
            <a:off x="520505" y="1899417"/>
            <a:ext cx="11240086" cy="4473247"/>
          </a:xfrm>
          <a:prstGeom prst="rect">
            <a:avLst/>
          </a:prstGeom>
        </p:spPr>
        <p:txBody>
          <a:bodyPr spcFirstLastPara="1" wrap="square" lIns="91425" tIns="45700" rIns="91425" bIns="45700" anchor="t" anchorCtr="0">
            <a:noAutofit/>
          </a:bodyPr>
          <a:lstStyle/>
          <a:p>
            <a:pPr algn="just"/>
            <a:r>
              <a:rPr lang="en-US" dirty="0" smtClean="0"/>
              <a:t>M1: To teach, the students, applications of core business principles and develop their abilities in quantitative and qualitative reasoning, business analysis and decision making. </a:t>
            </a:r>
          </a:p>
          <a:p>
            <a:pPr algn="just"/>
            <a:r>
              <a:rPr lang="en-US" dirty="0" smtClean="0"/>
              <a:t>M2: To utilize advanced technology and resources to create leaders who can apply their skills to solve complex business problems. </a:t>
            </a:r>
          </a:p>
          <a:p>
            <a:pPr algn="just"/>
            <a:r>
              <a:rPr lang="en-US" dirty="0" smtClean="0"/>
              <a:t>M3: To create and support a learning framework that integrates business ethics, sustainability, and globalization to produce graduates with creative, innovative and entrepreneurial mindset. </a:t>
            </a:r>
          </a:p>
          <a:p>
            <a:pPr algn="just"/>
            <a:r>
              <a:rPr lang="en-US" dirty="0" smtClean="0"/>
              <a:t>M4: To foster academic and corporate collaborations developing a strong understanding of the dynamics of national and the global business environment.</a:t>
            </a:r>
            <a:endParaRPr lang="en-US" dirty="0"/>
          </a:p>
        </p:txBody>
      </p:sp>
      <p:pic>
        <p:nvPicPr>
          <p:cNvPr id="150" name="Google Shape;150;gf529146796_9_0"/>
          <p:cNvPicPr preferRelativeResize="0"/>
          <p:nvPr/>
        </p:nvPicPr>
        <p:blipFill rotWithShape="1">
          <a:blip r:embed="rId3">
            <a:alphaModFix/>
          </a:blip>
          <a:srcRect t="21548" b="14451"/>
          <a:stretch/>
        </p:blipFill>
        <p:spPr>
          <a:xfrm>
            <a:off x="10344925" y="0"/>
            <a:ext cx="1847075" cy="11387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164"/>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
        <p:nvSpPr>
          <p:cNvPr id="165" name="Google Shape;165;gf534dec0f8_2_0"/>
          <p:cNvSpPr txBox="1">
            <a:spLocks noGrp="1"/>
          </p:cNvSpPr>
          <p:nvPr>
            <p:ph sz="quarter" idx="1"/>
          </p:nvPr>
        </p:nvSpPr>
        <p:spPr>
          <a:xfrm>
            <a:off x="3080825" y="2067950"/>
            <a:ext cx="8901475" cy="4322949"/>
          </a:xfrm>
          <a:prstGeom prst="rect">
            <a:avLst/>
          </a:prstGeom>
          <a:ln>
            <a:noFill/>
          </a:ln>
        </p:spPr>
        <p:txBody>
          <a:bodyPr spcFirstLastPara="1" wrap="square" lIns="91425" tIns="45700" rIns="91425" bIns="45700" anchor="t" anchorCtr="0">
            <a:noAutofit/>
          </a:bodyPr>
          <a:lstStyle/>
          <a:p>
            <a:pPr marL="0" lvl="0" indent="0" algn="just">
              <a:spcBef>
                <a:spcPts val="0"/>
              </a:spcBef>
              <a:buSzPts val="1018"/>
              <a:buNone/>
            </a:pPr>
            <a:r>
              <a:rPr lang="en-US" sz="2000" dirty="0" smtClean="0">
                <a:latin typeface="Times New Roman" pitchFamily="18" charset="0"/>
                <a:ea typeface="PT Serif"/>
                <a:cs typeface="Times New Roman" pitchFamily="18" charset="0"/>
                <a:sym typeface="PT Serif"/>
              </a:rPr>
              <a:t>The Department of Management Studies is excited to announce the release of the Eighteenth Issue of our e-newsletter, "The MBA Reporter". This newsletter provides an excellent opportunity to showcase the academic and extracurricular achievements of our MBA students.</a:t>
            </a:r>
          </a:p>
          <a:p>
            <a:pPr marL="0" lvl="0" indent="0" algn="just">
              <a:spcBef>
                <a:spcPts val="0"/>
              </a:spcBef>
              <a:buSzPts val="1018"/>
              <a:buNone/>
            </a:pPr>
            <a:endParaRPr lang="en-US" sz="2000" dirty="0" smtClean="0">
              <a:latin typeface="Times New Roman" pitchFamily="18" charset="0"/>
              <a:ea typeface="PT Serif"/>
              <a:cs typeface="Times New Roman" pitchFamily="18" charset="0"/>
              <a:sym typeface="PT Serif"/>
            </a:endParaRPr>
          </a:p>
          <a:p>
            <a:pPr marL="0" lvl="0" indent="0" algn="just">
              <a:spcBef>
                <a:spcPts val="0"/>
              </a:spcBef>
              <a:buSzPts val="1018"/>
              <a:buNone/>
            </a:pPr>
            <a:r>
              <a:rPr lang="en-US" sz="2000" dirty="0" smtClean="0">
                <a:latin typeface="Times New Roman" pitchFamily="18" charset="0"/>
                <a:ea typeface="PT Serif"/>
                <a:cs typeface="Times New Roman" pitchFamily="18" charset="0"/>
                <a:sym typeface="PT Serif"/>
              </a:rPr>
              <a:t>Our Department strives to merge exceptional education with top-notch service to the industry. Our ultimate goal is to be acknowledged as a pioneering and prominent management Department. We aspire to offer our students a well-rounded educational experience that balances intellectual and practical skills to equip them to meet various societal needs.</a:t>
            </a:r>
          </a:p>
          <a:p>
            <a:pPr marL="0" lvl="0" indent="0" algn="just">
              <a:spcBef>
                <a:spcPts val="0"/>
              </a:spcBef>
              <a:buSzPts val="1018"/>
              <a:buNone/>
            </a:pPr>
            <a:endParaRPr lang="en-US" sz="2000" dirty="0" smtClean="0">
              <a:latin typeface="Times New Roman" pitchFamily="18" charset="0"/>
              <a:ea typeface="PT Serif"/>
              <a:cs typeface="Times New Roman" pitchFamily="18" charset="0"/>
              <a:sym typeface="PT Serif"/>
            </a:endParaRPr>
          </a:p>
          <a:p>
            <a:pPr marL="0" lvl="0" indent="0" algn="just">
              <a:spcBef>
                <a:spcPts val="0"/>
              </a:spcBef>
              <a:buSzPts val="1018"/>
              <a:buNone/>
            </a:pPr>
            <a:r>
              <a:rPr lang="en-US" sz="2000" dirty="0" smtClean="0">
                <a:latin typeface="Times New Roman" pitchFamily="18" charset="0"/>
                <a:ea typeface="PT Serif"/>
                <a:cs typeface="Times New Roman" pitchFamily="18" charset="0"/>
                <a:sym typeface="PT Serif"/>
              </a:rPr>
              <a:t>To all our students, we wish you the best of luck in your future endeavors!</a:t>
            </a:r>
            <a:endParaRPr sz="2000" i="1" dirty="0">
              <a:latin typeface="Times New Roman" pitchFamily="18" charset="0"/>
              <a:cs typeface="Times New Roman" pitchFamily="18" charset="0"/>
            </a:endParaRPr>
          </a:p>
        </p:txBody>
      </p:sp>
      <p:sp>
        <p:nvSpPr>
          <p:cNvPr id="166" name="Google Shape;166;gf534dec0f8_2_0"/>
          <p:cNvSpPr/>
          <p:nvPr/>
        </p:nvSpPr>
        <p:spPr>
          <a:xfrm>
            <a:off x="0" y="196947"/>
            <a:ext cx="10339755" cy="1065150"/>
          </a:xfrm>
          <a:prstGeom prst="flowChartTerminator">
            <a:avLst/>
          </a:prstGeom>
          <a:solidFill>
            <a:srgbClr val="92D050"/>
          </a:solid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3400" b="1" dirty="0" smtClean="0">
                <a:solidFill>
                  <a:srgbClr val="002060"/>
                </a:solidFill>
                <a:latin typeface="Times New Roman" pitchFamily="18" charset="0"/>
                <a:ea typeface="PT Serif"/>
                <a:cs typeface="Times New Roman" pitchFamily="18" charset="0"/>
                <a:sym typeface="PT Serif"/>
              </a:rPr>
              <a:t>Prof. </a:t>
            </a:r>
            <a:r>
              <a:rPr lang="en-US" sz="3400" b="1" dirty="0" err="1">
                <a:solidFill>
                  <a:srgbClr val="002060"/>
                </a:solidFill>
                <a:latin typeface="Times New Roman" pitchFamily="18" charset="0"/>
                <a:ea typeface="PT Serif"/>
                <a:cs typeface="Times New Roman" pitchFamily="18" charset="0"/>
                <a:sym typeface="PT Serif"/>
              </a:rPr>
              <a:t>Akhilesh</a:t>
            </a:r>
            <a:r>
              <a:rPr lang="en-US" sz="3400" b="1" dirty="0">
                <a:solidFill>
                  <a:srgbClr val="002060"/>
                </a:solidFill>
                <a:latin typeface="Times New Roman" pitchFamily="18" charset="0"/>
                <a:ea typeface="PT Serif"/>
                <a:cs typeface="Times New Roman" pitchFamily="18" charset="0"/>
                <a:sym typeface="PT Serif"/>
              </a:rPr>
              <a:t> </a:t>
            </a:r>
            <a:r>
              <a:rPr lang="en-US" sz="3400" b="1" dirty="0" err="1">
                <a:solidFill>
                  <a:srgbClr val="002060"/>
                </a:solidFill>
                <a:latin typeface="Times New Roman" pitchFamily="18" charset="0"/>
                <a:ea typeface="PT Serif"/>
                <a:cs typeface="Times New Roman" pitchFamily="18" charset="0"/>
                <a:sym typeface="PT Serif"/>
              </a:rPr>
              <a:t>Mishra</a:t>
            </a:r>
            <a:r>
              <a:rPr lang="en-US" sz="3400" b="1" dirty="0">
                <a:solidFill>
                  <a:srgbClr val="002060"/>
                </a:solidFill>
                <a:latin typeface="Times New Roman" pitchFamily="18" charset="0"/>
                <a:ea typeface="PT Serif"/>
                <a:cs typeface="Times New Roman" pitchFamily="18" charset="0"/>
                <a:sym typeface="PT Serif"/>
              </a:rPr>
              <a:t> (</a:t>
            </a:r>
            <a:r>
              <a:rPr lang="en-US" sz="3400" b="1" dirty="0" err="1">
                <a:solidFill>
                  <a:srgbClr val="002060"/>
                </a:solidFill>
                <a:latin typeface="Times New Roman" pitchFamily="18" charset="0"/>
                <a:ea typeface="PT Serif"/>
                <a:cs typeface="Times New Roman" pitchFamily="18" charset="0"/>
                <a:sym typeface="PT Serif"/>
              </a:rPr>
              <a:t>HoD</a:t>
            </a:r>
            <a:r>
              <a:rPr lang="en-US" sz="3400" b="1" dirty="0">
                <a:solidFill>
                  <a:srgbClr val="002060"/>
                </a:solidFill>
                <a:latin typeface="Times New Roman" pitchFamily="18" charset="0"/>
                <a:ea typeface="PT Serif"/>
                <a:cs typeface="Times New Roman" pitchFamily="18" charset="0"/>
                <a:sym typeface="PT Serif"/>
              </a:rPr>
              <a:t>, DMS PIET)</a:t>
            </a:r>
            <a:endParaRPr sz="3400" b="1" dirty="0">
              <a:solidFill>
                <a:srgbClr val="002060"/>
              </a:solidFill>
              <a:latin typeface="Times New Roman" pitchFamily="18" charset="0"/>
              <a:ea typeface="PT Serif"/>
              <a:cs typeface="Times New Roman" pitchFamily="18" charset="0"/>
              <a:sym typeface="PT Serif"/>
            </a:endParaRPr>
          </a:p>
        </p:txBody>
      </p:sp>
      <p:pic>
        <p:nvPicPr>
          <p:cNvPr id="4" name="Google Shape;150;gf529146796_9_0"/>
          <p:cNvPicPr preferRelativeResize="0"/>
          <p:nvPr/>
        </p:nvPicPr>
        <p:blipFill rotWithShape="1">
          <a:blip r:embed="rId3">
            <a:alphaModFix/>
          </a:blip>
          <a:srcRect t="21548" b="14451"/>
          <a:stretch/>
        </p:blipFill>
        <p:spPr>
          <a:xfrm>
            <a:off x="10344925" y="0"/>
            <a:ext cx="1847075" cy="1138776"/>
          </a:xfrm>
          <a:prstGeom prst="rect">
            <a:avLst/>
          </a:prstGeom>
          <a:noFill/>
          <a:ln>
            <a:noFill/>
          </a:ln>
        </p:spPr>
      </p:pic>
      <p:pic>
        <p:nvPicPr>
          <p:cNvPr id="5" name="Picture 4" descr="pp (1).jpg"/>
          <p:cNvPicPr>
            <a:picLocks noChangeAspect="1"/>
          </p:cNvPicPr>
          <p:nvPr/>
        </p:nvPicPr>
        <p:blipFill>
          <a:blip r:embed="rId4"/>
          <a:srcRect t="14286" r="10714"/>
          <a:stretch>
            <a:fillRect/>
          </a:stretch>
        </p:blipFill>
        <p:spPr>
          <a:xfrm>
            <a:off x="432583" y="2337386"/>
            <a:ext cx="2209800" cy="2600374"/>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3" name="Google Shape;150;gf529146796_9_0"/>
          <p:cNvPicPr preferRelativeResize="0"/>
          <p:nvPr/>
        </p:nvPicPr>
        <p:blipFill rotWithShape="1">
          <a:blip r:embed="rId3">
            <a:alphaModFix/>
          </a:blip>
          <a:srcRect t="21548" b="14451"/>
          <a:stretch/>
        </p:blipFill>
        <p:spPr>
          <a:xfrm>
            <a:off x="10344925" y="0"/>
            <a:ext cx="1847075" cy="1138776"/>
          </a:xfrm>
          <a:prstGeom prst="rect">
            <a:avLst/>
          </a:prstGeom>
          <a:noFill/>
          <a:ln>
            <a:noFill/>
          </a:ln>
        </p:spPr>
      </p:pic>
      <p:sp>
        <p:nvSpPr>
          <p:cNvPr id="4" name="Flowchart: Alternate Process 3"/>
          <p:cNvSpPr/>
          <p:nvPr/>
        </p:nvSpPr>
        <p:spPr>
          <a:xfrm>
            <a:off x="998807" y="239151"/>
            <a:ext cx="8412479" cy="1097280"/>
          </a:xfrm>
          <a:prstGeom prst="flowChartAlternate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latin typeface="Times New Roman" pitchFamily="18" charset="0"/>
                <a:cs typeface="Times New Roman" pitchFamily="18" charset="0"/>
              </a:rPr>
              <a:t>DMS - Fraternity</a:t>
            </a:r>
            <a:endParaRPr lang="en-IN" sz="4000" b="1" dirty="0">
              <a:solidFill>
                <a:srgbClr val="FFFF0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
        <p:nvSpPr>
          <p:cNvPr id="6" name="Pentagon 5"/>
          <p:cNvSpPr/>
          <p:nvPr/>
        </p:nvSpPr>
        <p:spPr>
          <a:xfrm>
            <a:off x="351692" y="2039815"/>
            <a:ext cx="4375054" cy="745588"/>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latin typeface="Times New Roman" pitchFamily="18" charset="0"/>
                <a:cs typeface="Times New Roman" pitchFamily="18" charset="0"/>
              </a:rPr>
              <a:t>PROFESSORS</a:t>
            </a:r>
            <a:endParaRPr lang="en-US" sz="2500" b="1" dirty="0">
              <a:solidFill>
                <a:schemeClr val="tx1"/>
              </a:solidFill>
              <a:latin typeface="Times New Roman" pitchFamily="18" charset="0"/>
              <a:cs typeface="Times New Roman" pitchFamily="18" charset="0"/>
            </a:endParaRPr>
          </a:p>
        </p:txBody>
      </p:sp>
      <p:sp>
        <p:nvSpPr>
          <p:cNvPr id="7" name="Pentagon 6"/>
          <p:cNvSpPr/>
          <p:nvPr/>
        </p:nvSpPr>
        <p:spPr>
          <a:xfrm>
            <a:off x="2025748" y="4572000"/>
            <a:ext cx="4375053" cy="689318"/>
          </a:xfrm>
          <a:prstGeom prst="homePlat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latin typeface="Times New Roman" pitchFamily="18" charset="0"/>
                <a:cs typeface="Times New Roman" pitchFamily="18" charset="0"/>
              </a:rPr>
              <a:t>ASSOCIATE PROFESSORS</a:t>
            </a:r>
            <a:endParaRPr lang="en-US" sz="2500" b="1" dirty="0">
              <a:solidFill>
                <a:schemeClr val="tx1"/>
              </a:solidFill>
              <a:latin typeface="Times New Roman" pitchFamily="18" charset="0"/>
              <a:cs typeface="Times New Roman" pitchFamily="18" charset="0"/>
            </a:endParaRPr>
          </a:p>
        </p:txBody>
      </p:sp>
      <p:sp>
        <p:nvSpPr>
          <p:cNvPr id="9" name="TextBox 8"/>
          <p:cNvSpPr txBox="1"/>
          <p:nvPr/>
        </p:nvSpPr>
        <p:spPr>
          <a:xfrm>
            <a:off x="5556739" y="2082018"/>
            <a:ext cx="3404381" cy="600164"/>
          </a:xfrm>
          <a:prstGeom prst="rect">
            <a:avLst/>
          </a:prstGeom>
          <a:solidFill>
            <a:srgbClr val="7030A0"/>
          </a:solidFill>
          <a:ln w="38100">
            <a:solidFill>
              <a:schemeClr val="tx1"/>
            </a:solidFill>
          </a:ln>
        </p:spPr>
        <p:txBody>
          <a:bodyPr wrap="square" rtlCol="0">
            <a:spAutoFit/>
          </a:bodyPr>
          <a:lstStyle/>
          <a:p>
            <a:pPr>
              <a:lnSpc>
                <a:spcPct val="150000"/>
              </a:lnSpc>
            </a:pPr>
            <a:r>
              <a:rPr lang="en-US" sz="2200" dirty="0" smtClean="0">
                <a:latin typeface="Arial Rounded MT Bold" pitchFamily="34" charset="0"/>
              </a:rPr>
              <a:t>Prof. </a:t>
            </a:r>
            <a:r>
              <a:rPr lang="en-US" sz="2200" dirty="0" err="1" smtClean="0">
                <a:latin typeface="Arial Rounded MT Bold" pitchFamily="34" charset="0"/>
              </a:rPr>
              <a:t>Himanshu</a:t>
            </a:r>
            <a:r>
              <a:rPr lang="en-US" sz="2200" dirty="0" smtClean="0">
                <a:latin typeface="Arial Rounded MT Bold" pitchFamily="34" charset="0"/>
              </a:rPr>
              <a:t> Jain</a:t>
            </a:r>
            <a:endParaRPr lang="en-US" sz="2200" dirty="0">
              <a:latin typeface="Arial Rounded MT Bold" pitchFamily="34" charset="0"/>
            </a:endParaRPr>
          </a:p>
        </p:txBody>
      </p:sp>
      <p:sp>
        <p:nvSpPr>
          <p:cNvPr id="10" name="TextBox 9"/>
          <p:cNvSpPr txBox="1"/>
          <p:nvPr/>
        </p:nvSpPr>
        <p:spPr>
          <a:xfrm>
            <a:off x="7230793" y="3713871"/>
            <a:ext cx="3404382" cy="2400657"/>
          </a:xfrm>
          <a:prstGeom prst="rect">
            <a:avLst/>
          </a:prstGeom>
          <a:solidFill>
            <a:srgbClr val="FFFF00"/>
          </a:solidFill>
          <a:ln w="38100">
            <a:solidFill>
              <a:schemeClr val="tx1"/>
            </a:solidFill>
          </a:ln>
        </p:spPr>
        <p:txBody>
          <a:bodyPr wrap="square" rtlCol="0">
            <a:spAutoFit/>
          </a:bodyPr>
          <a:lstStyle/>
          <a:p>
            <a:pPr>
              <a:lnSpc>
                <a:spcPct val="150000"/>
              </a:lnSpc>
            </a:pPr>
            <a:r>
              <a:rPr lang="en-US" sz="2000" dirty="0" smtClean="0">
                <a:latin typeface="Arial Rounded MT Bold" pitchFamily="34" charset="0"/>
              </a:rPr>
              <a:t>Dr. </a:t>
            </a:r>
            <a:r>
              <a:rPr lang="en-US" sz="2000" dirty="0" err="1" smtClean="0">
                <a:latin typeface="Arial Rounded MT Bold" pitchFamily="34" charset="0"/>
              </a:rPr>
              <a:t>Saurabh</a:t>
            </a:r>
            <a:r>
              <a:rPr lang="en-US" sz="2000" dirty="0" smtClean="0">
                <a:latin typeface="Arial Rounded MT Bold" pitchFamily="34" charset="0"/>
              </a:rPr>
              <a:t> </a:t>
            </a:r>
            <a:r>
              <a:rPr lang="en-US" sz="2000" dirty="0" err="1" smtClean="0">
                <a:latin typeface="Arial Rounded MT Bold" pitchFamily="34" charset="0"/>
              </a:rPr>
              <a:t>Garg</a:t>
            </a:r>
            <a:endParaRPr lang="en-US" sz="2000" dirty="0" smtClean="0">
              <a:latin typeface="Arial Rounded MT Bold" pitchFamily="34" charset="0"/>
            </a:endParaRPr>
          </a:p>
          <a:p>
            <a:pPr>
              <a:lnSpc>
                <a:spcPct val="150000"/>
              </a:lnSpc>
            </a:pPr>
            <a:r>
              <a:rPr lang="en-US" sz="2000" dirty="0" smtClean="0">
                <a:latin typeface="Arial Rounded MT Bold" pitchFamily="34" charset="0"/>
              </a:rPr>
              <a:t>Dr. </a:t>
            </a:r>
            <a:r>
              <a:rPr lang="en-US" sz="2000" dirty="0" err="1" smtClean="0">
                <a:latin typeface="Arial Rounded MT Bold" pitchFamily="34" charset="0"/>
              </a:rPr>
              <a:t>Dalbir</a:t>
            </a:r>
            <a:endParaRPr lang="en-US" sz="2000" dirty="0" smtClean="0">
              <a:latin typeface="Arial Rounded MT Bold" pitchFamily="34" charset="0"/>
            </a:endParaRPr>
          </a:p>
          <a:p>
            <a:pPr>
              <a:lnSpc>
                <a:spcPct val="150000"/>
              </a:lnSpc>
            </a:pPr>
            <a:r>
              <a:rPr lang="en-US" sz="2000" dirty="0" smtClean="0">
                <a:latin typeface="Arial Rounded MT Bold" pitchFamily="34" charset="0"/>
              </a:rPr>
              <a:t>Dr. </a:t>
            </a:r>
            <a:r>
              <a:rPr lang="en-US" sz="2000" dirty="0" err="1" smtClean="0">
                <a:latin typeface="Arial Rounded MT Bold" pitchFamily="34" charset="0"/>
              </a:rPr>
              <a:t>Ankur</a:t>
            </a:r>
            <a:r>
              <a:rPr lang="en-US" sz="2000" dirty="0" smtClean="0">
                <a:latin typeface="Arial Rounded MT Bold" pitchFamily="34" charset="0"/>
              </a:rPr>
              <a:t> </a:t>
            </a:r>
            <a:r>
              <a:rPr lang="en-US" sz="2000" dirty="0" err="1" smtClean="0">
                <a:latin typeface="Arial Rounded MT Bold" pitchFamily="34" charset="0"/>
              </a:rPr>
              <a:t>Sabharwal</a:t>
            </a:r>
            <a:endParaRPr lang="en-US" sz="2000" dirty="0" smtClean="0">
              <a:latin typeface="Arial Rounded MT Bold" pitchFamily="34" charset="0"/>
            </a:endParaRPr>
          </a:p>
          <a:p>
            <a:pPr>
              <a:lnSpc>
                <a:spcPct val="150000"/>
              </a:lnSpc>
            </a:pPr>
            <a:r>
              <a:rPr lang="en-US" sz="2000" dirty="0" smtClean="0">
                <a:latin typeface="Arial Rounded MT Bold" pitchFamily="34" charset="0"/>
              </a:rPr>
              <a:t>Dr. Suman Dahiya</a:t>
            </a:r>
          </a:p>
          <a:p>
            <a:pPr>
              <a:lnSpc>
                <a:spcPct val="150000"/>
              </a:lnSpc>
            </a:pPr>
            <a:r>
              <a:rPr lang="en-US" sz="2000" dirty="0" smtClean="0">
                <a:latin typeface="Arial Rounded MT Bold" pitchFamily="34" charset="0"/>
              </a:rPr>
              <a:t>Dr. </a:t>
            </a:r>
            <a:r>
              <a:rPr lang="en-US" sz="2000" dirty="0" err="1" smtClean="0">
                <a:latin typeface="Arial Rounded MT Bold" pitchFamily="34" charset="0"/>
              </a:rPr>
              <a:t>Anju</a:t>
            </a:r>
            <a:r>
              <a:rPr lang="en-US" sz="2000" dirty="0" smtClean="0">
                <a:latin typeface="Arial Rounded MT Bold" pitchFamily="34" charset="0"/>
              </a:rPr>
              <a:t> </a:t>
            </a:r>
            <a:r>
              <a:rPr lang="en-US" sz="2000" dirty="0" err="1" smtClean="0">
                <a:latin typeface="Arial Rounded MT Bold" pitchFamily="34" charset="0"/>
              </a:rPr>
              <a:t>Kumari</a:t>
            </a:r>
            <a:endParaRPr lang="en-US" sz="2000" dirty="0">
              <a:latin typeface="Arial Rounded MT Bold"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3" name="Google Shape;150;gf529146796_9_0"/>
          <p:cNvPicPr preferRelativeResize="0"/>
          <p:nvPr/>
        </p:nvPicPr>
        <p:blipFill rotWithShape="1">
          <a:blip r:embed="rId3">
            <a:alphaModFix/>
          </a:blip>
          <a:srcRect t="21548" b="14451"/>
          <a:stretch/>
        </p:blipFill>
        <p:spPr>
          <a:xfrm>
            <a:off x="10344925" y="0"/>
            <a:ext cx="1847075" cy="1138776"/>
          </a:xfrm>
          <a:prstGeom prst="rect">
            <a:avLst/>
          </a:prstGeom>
          <a:noFill/>
          <a:ln>
            <a:noFill/>
          </a:ln>
        </p:spPr>
      </p:pic>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
        <p:nvSpPr>
          <p:cNvPr id="5" name="Pentagon 4"/>
          <p:cNvSpPr/>
          <p:nvPr/>
        </p:nvSpPr>
        <p:spPr>
          <a:xfrm>
            <a:off x="422032" y="2982351"/>
            <a:ext cx="4684540" cy="829994"/>
          </a:xfrm>
          <a:prstGeom prst="homePlat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latin typeface="Times New Roman" pitchFamily="18" charset="0"/>
                <a:cs typeface="Times New Roman" pitchFamily="18" charset="0"/>
              </a:rPr>
              <a:t>ASSISTANT PROFESSORS</a:t>
            </a:r>
            <a:endParaRPr lang="en-US" sz="2500" b="1" dirty="0">
              <a:solidFill>
                <a:schemeClr val="tx1"/>
              </a:solidFill>
              <a:latin typeface="Times New Roman" pitchFamily="18" charset="0"/>
              <a:cs typeface="Times New Roman" pitchFamily="18" charset="0"/>
            </a:endParaRPr>
          </a:p>
        </p:txBody>
      </p:sp>
      <p:sp>
        <p:nvSpPr>
          <p:cNvPr id="6" name="TextBox 5"/>
          <p:cNvSpPr txBox="1"/>
          <p:nvPr/>
        </p:nvSpPr>
        <p:spPr>
          <a:xfrm>
            <a:off x="5697417" y="450167"/>
            <a:ext cx="4543864" cy="6034665"/>
          </a:xfrm>
          <a:prstGeom prst="rect">
            <a:avLst/>
          </a:prstGeom>
          <a:solidFill>
            <a:srgbClr val="0070C0"/>
          </a:solidFill>
          <a:ln w="57150">
            <a:solidFill>
              <a:srgbClr val="FF0066"/>
            </a:solidFill>
          </a:ln>
        </p:spPr>
        <p:txBody>
          <a:bodyPr wrap="square" rtlCol="0">
            <a:spAutoFit/>
          </a:bodyPr>
          <a:lstStyle/>
          <a:p>
            <a:pPr>
              <a:lnSpc>
                <a:spcPct val="150000"/>
              </a:lnSpc>
            </a:pPr>
            <a:r>
              <a:rPr lang="en-US" sz="2000" dirty="0" smtClean="0">
                <a:latin typeface="Arial Rounded MT Bold" pitchFamily="34" charset="0"/>
              </a:rPr>
              <a:t>Dr. </a:t>
            </a:r>
            <a:r>
              <a:rPr lang="en-US" sz="2000" dirty="0" err="1" smtClean="0">
                <a:latin typeface="Arial Rounded MT Bold" pitchFamily="34" charset="0"/>
              </a:rPr>
              <a:t>Sandeep</a:t>
            </a:r>
            <a:r>
              <a:rPr lang="en-US" sz="2000" dirty="0" smtClean="0">
                <a:latin typeface="Arial Rounded MT Bold" pitchFamily="34" charset="0"/>
              </a:rPr>
              <a:t> Kumar</a:t>
            </a:r>
          </a:p>
          <a:p>
            <a:pPr>
              <a:lnSpc>
                <a:spcPct val="150000"/>
              </a:lnSpc>
            </a:pPr>
            <a:r>
              <a:rPr lang="en-US" sz="2000" dirty="0" smtClean="0">
                <a:latin typeface="Arial Rounded MT Bold" pitchFamily="34" charset="0"/>
              </a:rPr>
              <a:t>Dr. Mohan </a:t>
            </a:r>
            <a:r>
              <a:rPr lang="en-US" sz="2000" dirty="0" err="1" smtClean="0">
                <a:latin typeface="Arial Rounded MT Bold" pitchFamily="34" charset="0"/>
              </a:rPr>
              <a:t>Thakral</a:t>
            </a:r>
            <a:endParaRPr lang="en-US" sz="2000" dirty="0" smtClean="0">
              <a:latin typeface="Arial Rounded MT Bold" pitchFamily="34" charset="0"/>
            </a:endParaRPr>
          </a:p>
          <a:p>
            <a:pPr>
              <a:lnSpc>
                <a:spcPct val="150000"/>
              </a:lnSpc>
            </a:pPr>
            <a:r>
              <a:rPr lang="en-US" sz="2000" dirty="0" smtClean="0">
                <a:latin typeface="Arial Rounded MT Bold" pitchFamily="34" charset="0"/>
              </a:rPr>
              <a:t>Dr. </a:t>
            </a:r>
            <a:r>
              <a:rPr lang="en-US" sz="2000" dirty="0" err="1" smtClean="0">
                <a:latin typeface="Arial Rounded MT Bold" pitchFamily="34" charset="0"/>
              </a:rPr>
              <a:t>Vikas</a:t>
            </a:r>
            <a:r>
              <a:rPr lang="en-US" sz="2000" dirty="0" smtClean="0">
                <a:latin typeface="Arial Rounded MT Bold" pitchFamily="34" charset="0"/>
              </a:rPr>
              <a:t> </a:t>
            </a:r>
            <a:r>
              <a:rPr lang="en-US" sz="2000" dirty="0" err="1" smtClean="0">
                <a:latin typeface="Arial Rounded MT Bold" pitchFamily="34" charset="0"/>
              </a:rPr>
              <a:t>Tyagi</a:t>
            </a:r>
            <a:endParaRPr lang="en-US" sz="2000" dirty="0" smtClean="0">
              <a:latin typeface="Arial Rounded MT Bold" pitchFamily="34" charset="0"/>
            </a:endParaRPr>
          </a:p>
          <a:p>
            <a:pPr>
              <a:lnSpc>
                <a:spcPct val="150000"/>
              </a:lnSpc>
            </a:pPr>
            <a:r>
              <a:rPr lang="en-US" sz="2000" dirty="0" smtClean="0">
                <a:latin typeface="Arial Rounded MT Bold" pitchFamily="34" charset="0"/>
              </a:rPr>
              <a:t>Dr. Sonu Kumari</a:t>
            </a:r>
          </a:p>
          <a:p>
            <a:pPr>
              <a:lnSpc>
                <a:spcPct val="150000"/>
              </a:lnSpc>
            </a:pPr>
            <a:r>
              <a:rPr lang="en-US" sz="2000" dirty="0" smtClean="0">
                <a:latin typeface="Arial Rounded MT Bold" pitchFamily="34" charset="0"/>
              </a:rPr>
              <a:t>Dr. </a:t>
            </a:r>
            <a:r>
              <a:rPr lang="en-US" sz="2000" dirty="0" err="1" smtClean="0">
                <a:latin typeface="Arial Rounded MT Bold" pitchFamily="34" charset="0"/>
              </a:rPr>
              <a:t>Navita</a:t>
            </a:r>
            <a:endParaRPr lang="en-US" sz="2000" dirty="0" smtClean="0">
              <a:latin typeface="Arial Rounded MT Bold" pitchFamily="34" charset="0"/>
            </a:endParaRPr>
          </a:p>
          <a:p>
            <a:pPr>
              <a:lnSpc>
                <a:spcPct val="150000"/>
              </a:lnSpc>
            </a:pPr>
            <a:r>
              <a:rPr lang="en-US" sz="2000" dirty="0" smtClean="0">
                <a:latin typeface="Arial Rounded MT Bold" pitchFamily="34" charset="0"/>
              </a:rPr>
              <a:t>Dr. </a:t>
            </a:r>
            <a:r>
              <a:rPr lang="en-US" sz="2000" dirty="0" err="1" smtClean="0">
                <a:latin typeface="Arial Rounded MT Bold" pitchFamily="34" charset="0"/>
              </a:rPr>
              <a:t>Preeti</a:t>
            </a:r>
            <a:r>
              <a:rPr lang="en-US" sz="2000" dirty="0" smtClean="0">
                <a:latin typeface="Arial Rounded MT Bold" pitchFamily="34" charset="0"/>
              </a:rPr>
              <a:t> </a:t>
            </a:r>
            <a:r>
              <a:rPr lang="en-US" sz="2000" dirty="0" err="1" smtClean="0">
                <a:latin typeface="Arial Rounded MT Bold" pitchFamily="34" charset="0"/>
              </a:rPr>
              <a:t>Gugnani</a:t>
            </a:r>
            <a:endParaRPr lang="en-US" sz="2000" dirty="0" smtClean="0">
              <a:latin typeface="Arial Rounded MT Bold" pitchFamily="34" charset="0"/>
            </a:endParaRPr>
          </a:p>
          <a:p>
            <a:pPr>
              <a:lnSpc>
                <a:spcPct val="150000"/>
              </a:lnSpc>
            </a:pPr>
            <a:r>
              <a:rPr lang="en-US" sz="2000" dirty="0" smtClean="0">
                <a:latin typeface="Arial Rounded MT Bold" pitchFamily="34" charset="0"/>
              </a:rPr>
              <a:t>Mr. </a:t>
            </a:r>
            <a:r>
              <a:rPr lang="en-US" sz="2000" dirty="0" err="1" smtClean="0">
                <a:latin typeface="Arial Rounded MT Bold" pitchFamily="34" charset="0"/>
              </a:rPr>
              <a:t>Parikshit</a:t>
            </a:r>
            <a:r>
              <a:rPr lang="en-US" sz="2000" dirty="0" smtClean="0">
                <a:latin typeface="Arial Rounded MT Bold" pitchFamily="34" charset="0"/>
              </a:rPr>
              <a:t> </a:t>
            </a:r>
            <a:r>
              <a:rPr lang="en-US" sz="2000" dirty="0" err="1" smtClean="0">
                <a:latin typeface="Arial Rounded MT Bold" pitchFamily="34" charset="0"/>
              </a:rPr>
              <a:t>Vaid</a:t>
            </a:r>
            <a:endParaRPr lang="en-US" sz="2000" dirty="0" smtClean="0">
              <a:latin typeface="Arial Rounded MT Bold" pitchFamily="34" charset="0"/>
            </a:endParaRPr>
          </a:p>
          <a:p>
            <a:pPr>
              <a:lnSpc>
                <a:spcPct val="150000"/>
              </a:lnSpc>
            </a:pPr>
            <a:r>
              <a:rPr lang="en-US" sz="2000" dirty="0" smtClean="0">
                <a:latin typeface="Arial Rounded MT Bold" pitchFamily="34" charset="0"/>
              </a:rPr>
              <a:t>Mr. Manish </a:t>
            </a:r>
            <a:r>
              <a:rPr lang="en-US" sz="2000" dirty="0" err="1" smtClean="0">
                <a:latin typeface="Arial Rounded MT Bold" pitchFamily="34" charset="0"/>
              </a:rPr>
              <a:t>Gulyani</a:t>
            </a:r>
            <a:endParaRPr lang="en-US" sz="2000" dirty="0" smtClean="0">
              <a:latin typeface="Arial Rounded MT Bold" pitchFamily="34" charset="0"/>
            </a:endParaRPr>
          </a:p>
          <a:p>
            <a:pPr>
              <a:lnSpc>
                <a:spcPct val="150000"/>
              </a:lnSpc>
            </a:pPr>
            <a:r>
              <a:rPr lang="en-US" sz="2000" dirty="0" smtClean="0">
                <a:latin typeface="Arial Rounded MT Bold" pitchFamily="34" charset="0"/>
              </a:rPr>
              <a:t>Mr. </a:t>
            </a:r>
            <a:r>
              <a:rPr lang="en-US" sz="2000" dirty="0" err="1" smtClean="0">
                <a:latin typeface="Arial Rounded MT Bold" pitchFamily="34" charset="0"/>
              </a:rPr>
              <a:t>Amit</a:t>
            </a:r>
            <a:r>
              <a:rPr lang="en-US" sz="2000" dirty="0" smtClean="0">
                <a:latin typeface="Arial Rounded MT Bold" pitchFamily="34" charset="0"/>
              </a:rPr>
              <a:t> Singla</a:t>
            </a:r>
          </a:p>
          <a:p>
            <a:pPr>
              <a:lnSpc>
                <a:spcPct val="150000"/>
              </a:lnSpc>
            </a:pPr>
            <a:r>
              <a:rPr lang="en-US" sz="2000" dirty="0" smtClean="0">
                <a:latin typeface="Arial Rounded MT Bold" pitchFamily="34" charset="0"/>
              </a:rPr>
              <a:t>Mr. Ravi </a:t>
            </a:r>
            <a:r>
              <a:rPr lang="en-US" sz="2000" dirty="0" err="1" smtClean="0">
                <a:latin typeface="Arial Rounded MT Bold" pitchFamily="34" charset="0"/>
              </a:rPr>
              <a:t>Koul</a:t>
            </a:r>
            <a:endParaRPr lang="en-US" sz="2000" dirty="0" smtClean="0">
              <a:latin typeface="Arial Rounded MT Bold" pitchFamily="34" charset="0"/>
            </a:endParaRPr>
          </a:p>
          <a:p>
            <a:pPr>
              <a:lnSpc>
                <a:spcPct val="150000"/>
              </a:lnSpc>
            </a:pPr>
            <a:r>
              <a:rPr lang="en-US" sz="2000" dirty="0" smtClean="0">
                <a:latin typeface="Arial Rounded MT Bold" pitchFamily="34" charset="0"/>
              </a:rPr>
              <a:t>Ms. </a:t>
            </a:r>
            <a:r>
              <a:rPr lang="en-US" sz="2000" dirty="0" err="1" smtClean="0">
                <a:latin typeface="Arial Rounded MT Bold" pitchFamily="34" charset="0"/>
              </a:rPr>
              <a:t>Manju</a:t>
            </a:r>
            <a:r>
              <a:rPr lang="en-US" sz="2000" dirty="0" smtClean="0">
                <a:latin typeface="Arial Rounded MT Bold" pitchFamily="34" charset="0"/>
              </a:rPr>
              <a:t> </a:t>
            </a:r>
            <a:r>
              <a:rPr lang="en-US" sz="2000" dirty="0" err="1" smtClean="0">
                <a:latin typeface="Arial Rounded MT Bold" pitchFamily="34" charset="0"/>
              </a:rPr>
              <a:t>Rani</a:t>
            </a:r>
            <a:endParaRPr lang="en-US" sz="2000" dirty="0" smtClean="0">
              <a:latin typeface="Arial Rounded MT Bold" pitchFamily="34" charset="0"/>
            </a:endParaRPr>
          </a:p>
          <a:p>
            <a:pPr>
              <a:lnSpc>
                <a:spcPct val="150000"/>
              </a:lnSpc>
            </a:pPr>
            <a:r>
              <a:rPr lang="en-US" sz="2000" dirty="0" smtClean="0">
                <a:latin typeface="Arial Rounded MT Bold" pitchFamily="34" charset="0"/>
              </a:rPr>
              <a:t>Mr. Vikas Nain</a:t>
            </a:r>
          </a:p>
          <a:p>
            <a:pPr>
              <a:lnSpc>
                <a:spcPct val="150000"/>
              </a:lnSpc>
            </a:pPr>
            <a:r>
              <a:rPr lang="en-US" sz="2000" dirty="0" smtClean="0">
                <a:latin typeface="Arial Rounded MT Bold" pitchFamily="34" charset="0"/>
              </a:rPr>
              <a:t>Ms. </a:t>
            </a:r>
            <a:r>
              <a:rPr lang="en-US" sz="2000" dirty="0" err="1" smtClean="0">
                <a:latin typeface="Arial Rounded MT Bold" pitchFamily="34" charset="0"/>
              </a:rPr>
              <a:t>Ridhi</a:t>
            </a:r>
            <a:r>
              <a:rPr lang="en-US" sz="2000" dirty="0" smtClean="0">
                <a:latin typeface="Arial Rounded MT Bold" pitchFamily="34" charset="0"/>
              </a:rPr>
              <a:t> </a:t>
            </a:r>
            <a:r>
              <a:rPr lang="en-US" sz="2000" dirty="0" err="1" smtClean="0">
                <a:latin typeface="Arial Rounded MT Bold" pitchFamily="34" charset="0"/>
              </a:rPr>
              <a:t>Kochar</a:t>
            </a:r>
            <a:endParaRPr lang="en-US" sz="2000" dirty="0" smtClean="0">
              <a:latin typeface="Arial Rounded MT Bold"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f534dec0f8_3_35"/>
          <p:cNvSpPr/>
          <p:nvPr/>
        </p:nvSpPr>
        <p:spPr>
          <a:xfrm>
            <a:off x="3812346" y="163875"/>
            <a:ext cx="4827255" cy="803700"/>
          </a:xfrm>
          <a:prstGeom prst="roundRect">
            <a:avLst>
              <a:gd name="adj" fmla="val 16667"/>
            </a:avLst>
          </a:prstGeom>
          <a:solidFill>
            <a:srgbClr val="FFFF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800" b="1" dirty="0">
                <a:solidFill>
                  <a:schemeClr val="tx1"/>
                </a:solidFill>
                <a:latin typeface="Times New Roman" pitchFamily="18" charset="0"/>
                <a:ea typeface="PT Serif"/>
                <a:cs typeface="Times New Roman" pitchFamily="18" charset="0"/>
                <a:sym typeface="PT Serif"/>
              </a:rPr>
              <a:t>From Editor’s Desk</a:t>
            </a:r>
            <a:endParaRPr sz="3800" b="1" dirty="0">
              <a:solidFill>
                <a:schemeClr val="tx1"/>
              </a:solidFill>
              <a:latin typeface="Times New Roman" pitchFamily="18" charset="0"/>
              <a:ea typeface="PT Serif"/>
              <a:cs typeface="Times New Roman" pitchFamily="18" charset="0"/>
              <a:sym typeface="PT Serif"/>
            </a:endParaRPr>
          </a:p>
        </p:txBody>
      </p:sp>
      <p:sp>
        <p:nvSpPr>
          <p:cNvPr id="185" name="Google Shape;185;gf534dec0f8_3_35"/>
          <p:cNvSpPr/>
          <p:nvPr/>
        </p:nvSpPr>
        <p:spPr>
          <a:xfrm>
            <a:off x="787792" y="5745149"/>
            <a:ext cx="4093698" cy="775226"/>
          </a:xfrm>
          <a:prstGeom prst="rect">
            <a:avLst/>
          </a:prstGeom>
          <a:solidFill>
            <a:srgbClr val="FF0066"/>
          </a:solidFill>
          <a:ln w="9525"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400" b="1" dirty="0">
                <a:solidFill>
                  <a:srgbClr val="00B050"/>
                </a:solidFill>
                <a:latin typeface="Times New Roman" pitchFamily="18" charset="0"/>
                <a:ea typeface="PT Serif"/>
                <a:cs typeface="Times New Roman" pitchFamily="18" charset="0"/>
                <a:sym typeface="PT Serif"/>
              </a:rPr>
              <a:t>Dr. Suman Dahiya</a:t>
            </a:r>
            <a:endParaRPr sz="3400" b="1" dirty="0">
              <a:solidFill>
                <a:srgbClr val="00B050"/>
              </a:solidFill>
              <a:latin typeface="Times New Roman" pitchFamily="18" charset="0"/>
              <a:ea typeface="PT Serif"/>
              <a:cs typeface="Times New Roman" pitchFamily="18" charset="0"/>
              <a:sym typeface="PT Serif"/>
            </a:endParaRPr>
          </a:p>
        </p:txBody>
      </p:sp>
      <p:pic>
        <p:nvPicPr>
          <p:cNvPr id="13" name="Google Shape;150;gf529146796_9_0"/>
          <p:cNvPicPr preferRelativeResize="0"/>
          <p:nvPr/>
        </p:nvPicPr>
        <p:blipFill rotWithShape="1">
          <a:blip r:embed="rId3">
            <a:alphaModFix/>
          </a:blip>
          <a:srcRect t="21548" b="14451"/>
          <a:stretch/>
        </p:blipFill>
        <p:spPr>
          <a:xfrm>
            <a:off x="10344925" y="0"/>
            <a:ext cx="1847075" cy="1138776"/>
          </a:xfrm>
          <a:prstGeom prst="rect">
            <a:avLst/>
          </a:prstGeom>
          <a:noFill/>
          <a:ln>
            <a:noFill/>
          </a:ln>
        </p:spPr>
      </p:pic>
      <p:sp>
        <p:nvSpPr>
          <p:cNvPr id="8" name="Horizontal Scroll 7"/>
          <p:cNvSpPr/>
          <p:nvPr/>
        </p:nvSpPr>
        <p:spPr>
          <a:xfrm>
            <a:off x="5880295" y="1434905"/>
            <a:ext cx="5711483" cy="4557931"/>
          </a:xfrm>
          <a:prstGeom prst="horizontalScroll">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i="1" dirty="0" smtClean="0">
                <a:solidFill>
                  <a:srgbClr val="7030A0"/>
                </a:solidFill>
              </a:rPr>
              <a:t>Faith is the compass that guides us through life's storms, leading us towards hope, love, and greater purpose.</a:t>
            </a:r>
            <a:endParaRPr lang="en-US" sz="3400" i="1" dirty="0">
              <a:solidFill>
                <a:srgbClr val="7030A0"/>
              </a:solidFill>
              <a:latin typeface="Cooper Black" pitchFamily="18" charset="0"/>
            </a:endParaRP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pic>
        <p:nvPicPr>
          <p:cNvPr id="1026" name="Picture 2"/>
          <p:cNvPicPr>
            <a:picLocks noChangeAspect="1" noChangeArrowheads="1"/>
          </p:cNvPicPr>
          <p:nvPr/>
        </p:nvPicPr>
        <p:blipFill>
          <a:blip r:embed="rId4"/>
          <a:srcRect/>
          <a:stretch>
            <a:fillRect/>
          </a:stretch>
        </p:blipFill>
        <p:spPr bwMode="auto">
          <a:xfrm>
            <a:off x="970671" y="1603716"/>
            <a:ext cx="3742006" cy="4006947"/>
          </a:xfrm>
          <a:prstGeom prst="rect">
            <a:avLst/>
          </a:prstGeom>
          <a:noFill/>
          <a:ln w="9525">
            <a:solidFill>
              <a:srgbClr val="00B0F0"/>
            </a:solid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0196" y="1030515"/>
            <a:ext cx="11268221" cy="3785652"/>
          </a:xfrm>
          <a:prstGeom prst="rect">
            <a:avLst/>
          </a:prstGeom>
          <a:noFill/>
        </p:spPr>
        <p:txBody>
          <a:bodyPr wrap="square" rtlCol="0">
            <a:spAutoFit/>
          </a:bodyPr>
          <a:lstStyle/>
          <a:p>
            <a:pPr algn="ctr"/>
            <a:r>
              <a:rPr lang="en-US" sz="2000" b="1" dirty="0" smtClean="0">
                <a:solidFill>
                  <a:srgbClr val="FF0066"/>
                </a:solidFill>
                <a:latin typeface="Monotype Corsiva" pitchFamily="66" charset="0"/>
              </a:rPr>
              <a:t>        </a:t>
            </a:r>
            <a:r>
              <a:rPr lang="en-US" sz="6000" b="1" dirty="0" smtClean="0">
                <a:solidFill>
                  <a:srgbClr val="FF0066"/>
                </a:solidFill>
                <a:latin typeface="Monotype Corsiva" pitchFamily="66" charset="0"/>
              </a:rPr>
              <a:t>GUEST </a:t>
            </a:r>
            <a:r>
              <a:rPr lang="en-US" sz="6000" b="1" dirty="0" smtClean="0">
                <a:solidFill>
                  <a:srgbClr val="FF0066"/>
                </a:solidFill>
                <a:latin typeface="Monotype Corsiva" pitchFamily="66" charset="0"/>
              </a:rPr>
              <a:t>LECTURES </a:t>
            </a:r>
            <a:endParaRPr lang="en-US" sz="6000" b="1" dirty="0" smtClean="0">
              <a:solidFill>
                <a:srgbClr val="FF0066"/>
              </a:solidFill>
              <a:latin typeface="Monotype Corsiva" pitchFamily="66" charset="0"/>
            </a:endParaRPr>
          </a:p>
          <a:p>
            <a:pPr algn="ctr"/>
            <a:endParaRPr lang="en-US" sz="6000" b="1" dirty="0" smtClean="0">
              <a:solidFill>
                <a:srgbClr val="FF0066"/>
              </a:solidFill>
              <a:latin typeface="Monotype Corsiva" pitchFamily="66" charset="0"/>
            </a:endParaRPr>
          </a:p>
          <a:p>
            <a:pPr algn="ctr"/>
            <a:r>
              <a:rPr lang="en-US" sz="2000" b="1" dirty="0" smtClean="0">
                <a:solidFill>
                  <a:srgbClr val="FF0066"/>
                </a:solidFill>
                <a:latin typeface="Monotype Corsiva" pitchFamily="66" charset="0"/>
              </a:rPr>
              <a:t>  </a:t>
            </a:r>
            <a:r>
              <a:rPr lang="en-US" sz="3000" dirty="0" smtClean="0">
                <a:solidFill>
                  <a:schemeClr val="tx1"/>
                </a:solidFill>
                <a:latin typeface="Garamond" pitchFamily="18" charset="0"/>
              </a:rPr>
              <a:t>Guest </a:t>
            </a:r>
            <a:r>
              <a:rPr lang="en-US" sz="3000" dirty="0" smtClean="0">
                <a:solidFill>
                  <a:schemeClr val="tx1"/>
                </a:solidFill>
                <a:latin typeface="Garamond" pitchFamily="18" charset="0"/>
              </a:rPr>
              <a:t>lectures in colleges provide students with exposure to diverse perspectives, ideas and experiences beyond the curriculum, enabling them to develop a more well-rounded understanding of the subject matter and real-world applications. </a:t>
            </a:r>
            <a:endParaRPr lang="en-US" sz="3000" dirty="0">
              <a:solidFill>
                <a:schemeClr val="tx1"/>
              </a:solidFill>
              <a:latin typeface="Garamond" pitchFamily="18" charset="0"/>
            </a:endParaRP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b="1" smtClean="0"/>
              <a:pPr marL="0" lvl="0" indent="0" algn="r" rtl="0">
                <a:spcBef>
                  <a:spcPts val="0"/>
                </a:spcBef>
                <a:spcAft>
                  <a:spcPts val="0"/>
                </a:spcAft>
                <a:buNone/>
              </a:pPr>
              <a:t>9</a:t>
            </a:fld>
            <a:endParaRPr lang="en-US" b="1"/>
          </a:p>
        </p:txBody>
      </p:sp>
      <p:pic>
        <p:nvPicPr>
          <p:cNvPr id="6" name="Google Shape;150;gf529146796_9_0"/>
          <p:cNvPicPr preferRelativeResize="0"/>
          <p:nvPr/>
        </p:nvPicPr>
        <p:blipFill rotWithShape="1">
          <a:blip r:embed="rId2">
            <a:alphaModFix/>
          </a:blip>
          <a:srcRect t="21548" b="14451"/>
          <a:stretch/>
        </p:blipFill>
        <p:spPr>
          <a:xfrm>
            <a:off x="10344925" y="0"/>
            <a:ext cx="1847075" cy="1138776"/>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3572</TotalTime>
  <Words>1130</Words>
  <Application>Microsoft Office PowerPoint</Application>
  <PresentationFormat>Custom</PresentationFormat>
  <Paragraphs>118</Paragraphs>
  <Slides>23</Slides>
  <Notes>7</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23</vt:i4>
      </vt:variant>
    </vt:vector>
  </HeadingPairs>
  <TitlesOfParts>
    <vt:vector size="45" baseType="lpstr">
      <vt:lpstr>Arial</vt:lpstr>
      <vt:lpstr>Segoe UI Black</vt:lpstr>
      <vt:lpstr>Forte</vt:lpstr>
      <vt:lpstr>Franklin Gothic Book</vt:lpstr>
      <vt:lpstr>Rockwell</vt:lpstr>
      <vt:lpstr>PT Serif</vt:lpstr>
      <vt:lpstr>Wingdings 2</vt:lpstr>
      <vt:lpstr>Times New Roman</vt:lpstr>
      <vt:lpstr>Perpetua</vt:lpstr>
      <vt:lpstr>Arial Rounded MT Bold</vt:lpstr>
      <vt:lpstr>Cooper Black</vt:lpstr>
      <vt:lpstr>Monotype Corsiva</vt:lpstr>
      <vt:lpstr>Garamond</vt:lpstr>
      <vt:lpstr>Showcard Gothic</vt:lpstr>
      <vt:lpstr>Kristen ITC</vt:lpstr>
      <vt:lpstr>Corbel Light</vt:lpstr>
      <vt:lpstr>Calibri</vt:lpstr>
      <vt:lpstr>Algerian</vt:lpstr>
      <vt:lpstr>Agency FB</vt:lpstr>
      <vt:lpstr>Colonna MT</vt:lpstr>
      <vt:lpstr>Ebrima</vt:lpstr>
      <vt:lpstr>Equity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MBA Reporter Building Future Leaders</dc:title>
  <dc:creator>komal IAS</dc:creator>
  <cp:lastModifiedBy>MY</cp:lastModifiedBy>
  <cp:revision>143</cp:revision>
  <dcterms:created xsi:type="dcterms:W3CDTF">2021-09-28T14:59:12Z</dcterms:created>
  <dcterms:modified xsi:type="dcterms:W3CDTF">2023-05-09T16:17:10Z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