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2" r:id="rId6"/>
    <p:sldId id="263" r:id="rId7"/>
    <p:sldId id="264" r:id="rId8"/>
    <p:sldId id="265" r:id="rId9"/>
    <p:sldId id="266" r:id="rId10"/>
    <p:sldId id="267" r:id="rId11"/>
    <p:sldId id="269" r:id="rId12"/>
    <p:sldId id="270" r:id="rId13"/>
    <p:sldId id="27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728" autoAdjust="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AA27C7-1B0E-4100-B3DF-196BAC3D2AF0}"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79848-7CB2-403D-9480-3050BB3E80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A27C7-1B0E-4100-B3DF-196BAC3D2AF0}"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79848-7CB2-403D-9480-3050BB3E80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A27C7-1B0E-4100-B3DF-196BAC3D2AF0}"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79848-7CB2-403D-9480-3050BB3E80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A27C7-1B0E-4100-B3DF-196BAC3D2AF0}"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79848-7CB2-403D-9480-3050BB3E80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AA27C7-1B0E-4100-B3DF-196BAC3D2AF0}"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79848-7CB2-403D-9480-3050BB3E80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AA27C7-1B0E-4100-B3DF-196BAC3D2AF0}"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79848-7CB2-403D-9480-3050BB3E80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AA27C7-1B0E-4100-B3DF-196BAC3D2AF0}" type="datetimeFigureOut">
              <a:rPr lang="en-US" smtClean="0"/>
              <a:pPr/>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D79848-7CB2-403D-9480-3050BB3E80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AA27C7-1B0E-4100-B3DF-196BAC3D2AF0}" type="datetimeFigureOut">
              <a:rPr lang="en-US" smtClean="0"/>
              <a:pPr/>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D79848-7CB2-403D-9480-3050BB3E80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A27C7-1B0E-4100-B3DF-196BAC3D2AF0}" type="datetimeFigureOut">
              <a:rPr lang="en-US" smtClean="0"/>
              <a:pPr/>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D79848-7CB2-403D-9480-3050BB3E80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AA27C7-1B0E-4100-B3DF-196BAC3D2AF0}"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79848-7CB2-403D-9480-3050BB3E80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AA27C7-1B0E-4100-B3DF-196BAC3D2AF0}"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79848-7CB2-403D-9480-3050BB3E80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AA27C7-1B0E-4100-B3DF-196BAC3D2AF0}" type="datetimeFigureOut">
              <a:rPr lang="en-US" smtClean="0"/>
              <a:pPr/>
              <a:t>3/7/2020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79848-7CB2-403D-9480-3050BB3E80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srcRect/>
          <a:stretch>
            <a:fillRect/>
          </a:stretch>
        </p:blipFill>
        <p:spPr bwMode="auto">
          <a:xfrm>
            <a:off x="228600" y="0"/>
            <a:ext cx="8686800" cy="1905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3"/>
          <a:srcRect/>
          <a:stretch>
            <a:fillRect/>
          </a:stretch>
        </p:blipFill>
        <p:spPr bwMode="auto">
          <a:xfrm>
            <a:off x="0" y="2057400"/>
            <a:ext cx="91440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457200" y="304800"/>
            <a:ext cx="7965707" cy="1754326"/>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INTER DEPARTMENTAL</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CASE STUDY COMPETITION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ight Arrow 4"/>
          <p:cNvSpPr/>
          <p:nvPr/>
        </p:nvSpPr>
        <p:spPr>
          <a:xfrm>
            <a:off x="0" y="2667000"/>
            <a:ext cx="19050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KEY</a:t>
            </a:r>
            <a:endParaRPr lang="en-US" sz="2000" b="1" dirty="0"/>
          </a:p>
        </p:txBody>
      </p:sp>
      <p:sp>
        <p:nvSpPr>
          <p:cNvPr id="6" name="Right Arrow 5"/>
          <p:cNvSpPr/>
          <p:nvPr/>
        </p:nvSpPr>
        <p:spPr>
          <a:xfrm>
            <a:off x="0" y="4191000"/>
            <a:ext cx="19050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CRITERIA</a:t>
            </a:r>
            <a:endParaRPr lang="en-US" sz="2000" b="1" dirty="0"/>
          </a:p>
        </p:txBody>
      </p:sp>
      <p:sp>
        <p:nvSpPr>
          <p:cNvPr id="7" name="Right Arrow 6"/>
          <p:cNvSpPr/>
          <p:nvPr/>
        </p:nvSpPr>
        <p:spPr>
          <a:xfrm>
            <a:off x="0" y="5791200"/>
            <a:ext cx="19050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RESEARCH</a:t>
            </a:r>
            <a:endParaRPr lang="en-US" sz="2000" b="1" dirty="0"/>
          </a:p>
        </p:txBody>
      </p:sp>
      <p:sp>
        <p:nvSpPr>
          <p:cNvPr id="8" name="Left Arrow 7"/>
          <p:cNvSpPr/>
          <p:nvPr/>
        </p:nvSpPr>
        <p:spPr>
          <a:xfrm>
            <a:off x="7239000" y="2590800"/>
            <a:ext cx="1905000" cy="1143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KNOWLEDGE</a:t>
            </a:r>
            <a:endParaRPr lang="en-US" sz="2000" b="1" dirty="0"/>
          </a:p>
        </p:txBody>
      </p:sp>
      <p:sp>
        <p:nvSpPr>
          <p:cNvPr id="9" name="Left Arrow 8"/>
          <p:cNvSpPr/>
          <p:nvPr/>
        </p:nvSpPr>
        <p:spPr>
          <a:xfrm>
            <a:off x="7239000" y="4114800"/>
            <a:ext cx="1905000" cy="1219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ANALYZING</a:t>
            </a:r>
            <a:endParaRPr lang="en-US" sz="2000" b="1" dirty="0"/>
          </a:p>
        </p:txBody>
      </p:sp>
      <p:sp>
        <p:nvSpPr>
          <p:cNvPr id="10" name="Left Arrow 9"/>
          <p:cNvSpPr/>
          <p:nvPr/>
        </p:nvSpPr>
        <p:spPr>
          <a:xfrm>
            <a:off x="7239000" y="5638800"/>
            <a:ext cx="1905000" cy="1066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DATA</a:t>
            </a:r>
            <a:endParaRPr lang="en-US" sz="2000" b="1" dirty="0"/>
          </a:p>
        </p:txBody>
      </p:sp>
      <p:pic>
        <p:nvPicPr>
          <p:cNvPr id="11" name="Picture 2" descr="C:\Users\neeraj\Desktop\New folder\IMG-20200305-WA0022.jpg"/>
          <p:cNvPicPr>
            <a:picLocks noChangeAspect="1" noChangeArrowheads="1"/>
          </p:cNvPicPr>
          <p:nvPr/>
        </p:nvPicPr>
        <p:blipFill>
          <a:blip r:embed="rId2"/>
          <a:srcRect/>
          <a:stretch>
            <a:fillRect/>
          </a:stretch>
        </p:blipFill>
        <p:spPr bwMode="auto">
          <a:xfrm>
            <a:off x="2105167" y="3048000"/>
            <a:ext cx="4981433" cy="3276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p:cNvSpPr txBox="1"/>
          <p:nvPr/>
        </p:nvSpPr>
        <p:spPr>
          <a:xfrm>
            <a:off x="2438400" y="1972270"/>
            <a:ext cx="3886200" cy="1015663"/>
          </a:xfrm>
          <a:prstGeom prst="rect">
            <a:avLst/>
          </a:prstGeom>
          <a:noFill/>
        </p:spPr>
        <p:txBody>
          <a:bodyPr wrap="square" rtlCol="0">
            <a:spAutoFit/>
          </a:bodyPr>
          <a:lstStyle/>
          <a:p>
            <a:pPr algn="ctr"/>
            <a:r>
              <a:rPr lang="en-US" sz="2000" dirty="0" err="1" smtClean="0">
                <a:latin typeface="Times New Roman" pitchFamily="18" charset="0"/>
                <a:cs typeface="Times New Roman" pitchFamily="18" charset="0"/>
              </a:rPr>
              <a:t>Simran</a:t>
            </a:r>
            <a:r>
              <a:rPr lang="en-US" sz="2000" dirty="0" smtClean="0">
                <a:latin typeface="Times New Roman" pitchFamily="18" charset="0"/>
                <a:cs typeface="Times New Roman" pitchFamily="18" charset="0"/>
              </a:rPr>
              <a:t>  BBA 2</a:t>
            </a:r>
            <a:r>
              <a:rPr lang="en-US" sz="2000" baseline="30000" dirty="0" smtClean="0">
                <a:latin typeface="Times New Roman" pitchFamily="18" charset="0"/>
                <a:cs typeface="Times New Roman" pitchFamily="18" charset="0"/>
              </a:rPr>
              <a:t>nd</a:t>
            </a:r>
            <a:r>
              <a:rPr lang="en-US" sz="2000" dirty="0" smtClean="0">
                <a:latin typeface="Times New Roman" pitchFamily="18" charset="0"/>
                <a:cs typeface="Times New Roman" pitchFamily="18" charset="0"/>
              </a:rPr>
              <a:t> year  won the Interdepartmental case study competition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0" y="152400"/>
            <a:ext cx="8534400"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INTER COLLEGE DANCE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COMPETITION</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C:\Users\neeraj\Desktop\New folder\IMG-20200305-WA0010.jpg"/>
          <p:cNvPicPr>
            <a:picLocks noChangeAspect="1" noChangeArrowheads="1"/>
          </p:cNvPicPr>
          <p:nvPr/>
        </p:nvPicPr>
        <p:blipFill>
          <a:blip r:embed="rId2"/>
          <a:srcRect/>
          <a:stretch>
            <a:fillRect/>
          </a:stretch>
        </p:blipFill>
        <p:spPr bwMode="auto">
          <a:xfrm>
            <a:off x="5867400" y="762000"/>
            <a:ext cx="3200400" cy="5486400"/>
          </a:xfrm>
          <a:prstGeom prst="rect">
            <a:avLst/>
          </a:prstGeom>
          <a:ln>
            <a:noFill/>
          </a:ln>
          <a:effectLst>
            <a:outerShdw blurRad="292100" dist="139700" dir="2700000" algn="tl" rotWithShape="0">
              <a:srgbClr val="333333">
                <a:alpha val="65000"/>
              </a:srgbClr>
            </a:outerShdw>
          </a:effectLst>
        </p:spPr>
      </p:pic>
      <p:pic>
        <p:nvPicPr>
          <p:cNvPr id="4" name="Picture 5" descr="C:\Users\neeraj\Desktop\New folder\IMG-20200305-WA0006.jpg"/>
          <p:cNvPicPr>
            <a:picLocks noChangeAspect="1" noChangeArrowheads="1"/>
          </p:cNvPicPr>
          <p:nvPr/>
        </p:nvPicPr>
        <p:blipFill>
          <a:blip r:embed="rId3"/>
          <a:srcRect/>
          <a:stretch>
            <a:fillRect/>
          </a:stretch>
        </p:blipFill>
        <p:spPr bwMode="auto">
          <a:xfrm>
            <a:off x="2743200" y="3200400"/>
            <a:ext cx="3048000" cy="2362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81000" y="685800"/>
            <a:ext cx="5257800" cy="1754326"/>
          </a:xfrm>
          <a:prstGeom prst="rect">
            <a:avLst/>
          </a:prstGeom>
          <a:noFill/>
        </p:spPr>
        <p:txBody>
          <a:bodyPr wrap="square" rtlCol="0">
            <a:spAutoFit/>
          </a:bodyPr>
          <a:lstStyle/>
          <a:p>
            <a:pPr algn="ctr"/>
            <a:r>
              <a:rPr lang="en-US" b="1" dirty="0" smtClean="0">
                <a:latin typeface="Arial Narrow" pitchFamily="34" charset="0"/>
              </a:rPr>
              <a:t>DANCE IS THE JOY OF MOMENT </a:t>
            </a:r>
          </a:p>
          <a:p>
            <a:pPr algn="ctr"/>
            <a:r>
              <a:rPr lang="en-US" b="1" dirty="0" smtClean="0">
                <a:latin typeface="Arial Narrow" pitchFamily="34" charset="0"/>
              </a:rPr>
              <a:t>AND THE HEART OF LIFE. </a:t>
            </a:r>
          </a:p>
          <a:p>
            <a:r>
              <a:rPr lang="en-US" sz="2400" b="1" dirty="0" smtClean="0">
                <a:solidFill>
                  <a:schemeClr val="tx2"/>
                </a:solidFill>
                <a:latin typeface="Arial Narrow" pitchFamily="34" charset="0"/>
              </a:rPr>
              <a:t>Our student, Sanshlesh Singh secured 1</a:t>
            </a:r>
            <a:r>
              <a:rPr lang="en-US" sz="2400" b="1" baseline="30000" dirty="0" smtClean="0">
                <a:solidFill>
                  <a:schemeClr val="tx2"/>
                </a:solidFill>
                <a:latin typeface="Arial Narrow" pitchFamily="34" charset="0"/>
              </a:rPr>
              <a:t>st</a:t>
            </a:r>
            <a:r>
              <a:rPr lang="en-US" sz="2400" b="1" dirty="0" smtClean="0">
                <a:solidFill>
                  <a:schemeClr val="tx2"/>
                </a:solidFill>
                <a:latin typeface="Arial Narrow" pitchFamily="34" charset="0"/>
              </a:rPr>
              <a:t> position in Duo Dance competition held at B M Institute (</a:t>
            </a:r>
            <a:r>
              <a:rPr lang="en-US" sz="2400" b="1" dirty="0" err="1" smtClean="0">
                <a:solidFill>
                  <a:schemeClr val="tx2"/>
                </a:solidFill>
                <a:latin typeface="Arial Narrow" pitchFamily="34" charset="0"/>
              </a:rPr>
              <a:t>BMIET</a:t>
            </a:r>
            <a:r>
              <a:rPr lang="en-US" sz="2400" b="1" dirty="0" smtClean="0">
                <a:solidFill>
                  <a:schemeClr val="tx2"/>
                </a:solidFill>
                <a:latin typeface="Arial Narrow" pitchFamily="34" charset="0"/>
              </a:rPr>
              <a:t>) on 19 Feb 2020</a:t>
            </a:r>
          </a:p>
        </p:txBody>
      </p:sp>
      <p:sp>
        <p:nvSpPr>
          <p:cNvPr id="7" name="Heart 6"/>
          <p:cNvSpPr/>
          <p:nvPr/>
        </p:nvSpPr>
        <p:spPr>
          <a:xfrm>
            <a:off x="3733800" y="5943600"/>
            <a:ext cx="838200" cy="533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C:\Users\neeraj\Desktop\New folder\IMG-20200305-WA0008.jpg"/>
          <p:cNvPicPr>
            <a:picLocks noChangeAspect="1" noChangeArrowheads="1"/>
          </p:cNvPicPr>
          <p:nvPr/>
        </p:nvPicPr>
        <p:blipFill>
          <a:blip r:embed="rId4"/>
          <a:srcRect/>
          <a:stretch>
            <a:fillRect/>
          </a:stretch>
        </p:blipFill>
        <p:spPr bwMode="auto">
          <a:xfrm>
            <a:off x="0" y="2438400"/>
            <a:ext cx="2724150" cy="4419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C:\Users\neeraj\Desktop\New folder\IMG-20200305-WA0009.jpg"/>
          <p:cNvPicPr>
            <a:picLocks noChangeAspect="1" noChangeArrowheads="1"/>
          </p:cNvPicPr>
          <p:nvPr/>
        </p:nvPicPr>
        <p:blipFill>
          <a:blip r:embed="rId2"/>
          <a:srcRect/>
          <a:stretch>
            <a:fillRect/>
          </a:stretch>
        </p:blipFill>
        <p:spPr bwMode="auto">
          <a:xfrm>
            <a:off x="533400" y="0"/>
            <a:ext cx="6019800" cy="2438400"/>
          </a:xfrm>
          <a:prstGeom prst="rect">
            <a:avLst/>
          </a:prstGeom>
          <a:noFill/>
          <a:effectLst>
            <a:reflection blurRad="6350" stA="50000" endA="295" endPos="92000" dist="101600" dir="5400000" sy="-100000" algn="bl" rotWithShape="0"/>
          </a:effectLst>
        </p:spPr>
      </p:pic>
      <p:pic>
        <p:nvPicPr>
          <p:cNvPr id="2051" name="Picture 3" descr="C:\Users\neeraj\Desktop\New folder\IMG-20200305-WA0005.jpg"/>
          <p:cNvPicPr>
            <a:picLocks noChangeAspect="1" noChangeArrowheads="1"/>
          </p:cNvPicPr>
          <p:nvPr/>
        </p:nvPicPr>
        <p:blipFill>
          <a:blip r:embed="rId3"/>
          <a:srcRect/>
          <a:stretch>
            <a:fillRect/>
          </a:stretch>
        </p:blipFill>
        <p:spPr bwMode="auto">
          <a:xfrm>
            <a:off x="2743200" y="4038600"/>
            <a:ext cx="6400800" cy="2819400"/>
          </a:xfrm>
          <a:prstGeom prst="rect">
            <a:avLst/>
          </a:prstGeom>
          <a:noFill/>
          <a:effectLst>
            <a:reflection blurRad="6350" stA="50000" endA="300" endPos="55500" dist="101600" dir="5400000" sy="-100000" algn="bl" rotWithShape="0"/>
          </a:effectLst>
        </p:spPr>
      </p:pic>
      <p:pic>
        <p:nvPicPr>
          <p:cNvPr id="2052" name="Picture 4" descr="C:\Users\neeraj\Desktop\New folder\IMG-20200305-WA0004.jpg"/>
          <p:cNvPicPr>
            <a:picLocks noChangeAspect="1" noChangeArrowheads="1"/>
          </p:cNvPicPr>
          <p:nvPr/>
        </p:nvPicPr>
        <p:blipFill>
          <a:blip r:embed="rId4"/>
          <a:srcRect/>
          <a:stretch>
            <a:fillRect/>
          </a:stretch>
        </p:blipFill>
        <p:spPr bwMode="auto">
          <a:xfrm>
            <a:off x="6019800" y="0"/>
            <a:ext cx="3124200" cy="4038600"/>
          </a:xfrm>
          <a:prstGeom prst="ellipse">
            <a:avLst/>
          </a:prstGeom>
          <a:ln>
            <a:noFill/>
          </a:ln>
          <a:effectLst>
            <a:softEdge rad="112500"/>
          </a:effectLst>
        </p:spPr>
      </p:pic>
      <p:sp>
        <p:nvSpPr>
          <p:cNvPr id="9" name="TextBox 8"/>
          <p:cNvSpPr txBox="1"/>
          <p:nvPr/>
        </p:nvSpPr>
        <p:spPr>
          <a:xfrm>
            <a:off x="2819400" y="2667000"/>
            <a:ext cx="3200400" cy="1323439"/>
          </a:xfrm>
          <a:prstGeom prst="rect">
            <a:avLst/>
          </a:prstGeom>
          <a:noFill/>
        </p:spPr>
        <p:txBody>
          <a:bodyPr wrap="square" rtlCol="0">
            <a:spAutoFit/>
          </a:bodyPr>
          <a:lstStyle/>
          <a:p>
            <a:pPr algn="ctr"/>
            <a:r>
              <a:rPr lang="en-US" sz="4000" b="1" dirty="0" smtClean="0">
                <a:solidFill>
                  <a:schemeClr val="bg1"/>
                </a:solidFill>
                <a:latin typeface="Aharoni" pitchFamily="2" charset="-79"/>
                <a:cs typeface="Aharoni" pitchFamily="2" charset="-79"/>
              </a:rPr>
              <a:t>PROUD MOMENT</a:t>
            </a:r>
            <a:endParaRPr lang="en-US" sz="4000" b="1" dirty="0">
              <a:solidFill>
                <a:schemeClr val="bg1"/>
              </a:solidFill>
              <a:latin typeface="Aharoni" pitchFamily="2" charset="-79"/>
              <a:cs typeface="Aharoni" pitchFamily="2" charset="-79"/>
            </a:endParaRPr>
          </a:p>
        </p:txBody>
      </p:sp>
      <p:sp>
        <p:nvSpPr>
          <p:cNvPr id="7" name="TextBox 6"/>
          <p:cNvSpPr txBox="1"/>
          <p:nvPr/>
        </p:nvSpPr>
        <p:spPr>
          <a:xfrm>
            <a:off x="381000" y="5048071"/>
            <a:ext cx="2743200" cy="1200329"/>
          </a:xfrm>
          <a:prstGeom prst="rect">
            <a:avLst/>
          </a:prstGeom>
          <a:noFill/>
        </p:spPr>
        <p:txBody>
          <a:bodyPr wrap="square" rtlCol="0">
            <a:spAutoFit/>
          </a:bodyPr>
          <a:lstStyle/>
          <a:p>
            <a:pPr algn="just"/>
            <a:r>
              <a:rPr lang="en-US" dirty="0" smtClean="0">
                <a:solidFill>
                  <a:schemeClr val="bg1">
                    <a:lumMod val="95000"/>
                  </a:schemeClr>
                </a:solidFill>
              </a:rPr>
              <a:t>Sanshlesh Singh secured first position in Dance competition held at LPU on 13-17 Feb. 2020</a:t>
            </a:r>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1066800" y="0"/>
            <a:ext cx="6630537" cy="769441"/>
          </a:xfrm>
          <a:prstGeom prst="rect">
            <a:avLst/>
          </a:prstGeom>
          <a:noFill/>
        </p:spPr>
        <p:txBody>
          <a:bodyPr wrap="square" lIns="91440" tIns="45720" rIns="91440" bIns="45720">
            <a:spAutoFit/>
          </a:bodyPr>
          <a:lstStyle/>
          <a:p>
            <a:pPr algn="ctr"/>
            <a:r>
              <a:rPr lang="en-US" sz="4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SESSIONALS</a:t>
            </a:r>
            <a:endPar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074" name="Picture 2" descr="C:\Users\neeraj\Desktop\New folder\IMG-20200305-WA0001.jpg"/>
          <p:cNvPicPr>
            <a:picLocks noChangeAspect="1" noChangeArrowheads="1"/>
          </p:cNvPicPr>
          <p:nvPr/>
        </p:nvPicPr>
        <p:blipFill>
          <a:blip r:embed="rId2"/>
          <a:srcRect/>
          <a:stretch>
            <a:fillRect/>
          </a:stretch>
        </p:blipFill>
        <p:spPr bwMode="auto">
          <a:xfrm>
            <a:off x="152400" y="609600"/>
            <a:ext cx="5266427" cy="2722322"/>
          </a:xfrm>
          <a:prstGeom prst="rect">
            <a:avLst/>
          </a:prstGeom>
          <a:ln>
            <a:noFill/>
          </a:ln>
          <a:effectLst>
            <a:outerShdw blurRad="292100" dist="139700" dir="2700000" algn="tl" rotWithShape="0">
              <a:srgbClr val="333333">
                <a:alpha val="65000"/>
              </a:srgbClr>
            </a:outerShdw>
          </a:effectLst>
        </p:spPr>
      </p:pic>
      <p:pic>
        <p:nvPicPr>
          <p:cNvPr id="3075" name="Picture 3" descr="C:\Users\neeraj\Desktop\New folder\IMG-20200305-WA0002.jpg"/>
          <p:cNvPicPr>
            <a:picLocks noChangeAspect="1" noChangeArrowheads="1"/>
          </p:cNvPicPr>
          <p:nvPr/>
        </p:nvPicPr>
        <p:blipFill>
          <a:blip r:embed="rId3"/>
          <a:srcRect/>
          <a:stretch>
            <a:fillRect/>
          </a:stretch>
        </p:blipFill>
        <p:spPr bwMode="auto">
          <a:xfrm>
            <a:off x="838200" y="3776420"/>
            <a:ext cx="4114800" cy="292918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791200" y="1524000"/>
            <a:ext cx="3276600" cy="4955203"/>
          </a:xfrm>
          <a:prstGeom prst="rect">
            <a:avLst/>
          </a:prstGeom>
          <a:noFill/>
        </p:spPr>
        <p:txBody>
          <a:bodyPr wrap="square" rtlCol="0">
            <a:spAutoFit/>
          </a:bodyPr>
          <a:lstStyle/>
          <a:p>
            <a:pPr algn="ctr"/>
            <a:r>
              <a:rPr lang="en-US" sz="2800" b="1" dirty="0" smtClean="0">
                <a:solidFill>
                  <a:schemeClr val="tx2"/>
                </a:solidFill>
                <a:latin typeface="Aharoni" pitchFamily="2" charset="-79"/>
                <a:cs typeface="Aharoni" pitchFamily="2" charset="-79"/>
              </a:rPr>
              <a:t>First </a:t>
            </a:r>
            <a:r>
              <a:rPr lang="en-US" sz="2800" b="1" dirty="0" err="1" smtClean="0">
                <a:solidFill>
                  <a:schemeClr val="tx2"/>
                </a:solidFill>
                <a:latin typeface="Aharoni" pitchFamily="2" charset="-79"/>
                <a:cs typeface="Aharoni" pitchFamily="2" charset="-79"/>
              </a:rPr>
              <a:t>Sessionals</a:t>
            </a:r>
            <a:r>
              <a:rPr lang="en-US" sz="2800" b="1" dirty="0" smtClean="0">
                <a:solidFill>
                  <a:schemeClr val="tx2"/>
                </a:solidFill>
                <a:latin typeface="Aharoni" pitchFamily="2" charset="-79"/>
                <a:cs typeface="Aharoni" pitchFamily="2" charset="-79"/>
              </a:rPr>
              <a:t> Examinations </a:t>
            </a:r>
            <a:r>
              <a:rPr lang="en-US" sz="2800" b="1" dirty="0" smtClean="0">
                <a:solidFill>
                  <a:schemeClr val="tx2"/>
                </a:solidFill>
                <a:latin typeface="Aharoni" pitchFamily="2" charset="-79"/>
                <a:cs typeface="Aharoni" pitchFamily="2" charset="-79"/>
              </a:rPr>
              <a:t>in BBA</a:t>
            </a:r>
          </a:p>
          <a:p>
            <a:pPr algn="ctr"/>
            <a:endParaRPr lang="en-US" sz="3600" b="1" dirty="0" smtClean="0">
              <a:solidFill>
                <a:schemeClr val="tx2"/>
              </a:solidFill>
              <a:latin typeface="Aharoni" pitchFamily="2" charset="-79"/>
              <a:cs typeface="Aharoni" pitchFamily="2" charset="-79"/>
            </a:endParaRPr>
          </a:p>
          <a:p>
            <a:pPr algn="ctr"/>
            <a:r>
              <a:rPr lang="en-US" sz="2800" b="1" dirty="0" smtClean="0">
                <a:solidFill>
                  <a:schemeClr val="tx2"/>
                </a:solidFill>
                <a:latin typeface="Aharoni" pitchFamily="2" charset="-79"/>
                <a:cs typeface="Aharoni" pitchFamily="2" charset="-79"/>
              </a:rPr>
              <a:t>EDUCATION IS THE MOST </a:t>
            </a:r>
            <a:r>
              <a:rPr lang="en-US" sz="2800" b="1" u="sng" dirty="0" smtClean="0">
                <a:solidFill>
                  <a:schemeClr val="tx2"/>
                </a:solidFill>
                <a:latin typeface="Aharoni" pitchFamily="2" charset="-79"/>
                <a:cs typeface="Aharoni" pitchFamily="2" charset="-79"/>
              </a:rPr>
              <a:t>POWERFUL WEAPON </a:t>
            </a:r>
            <a:r>
              <a:rPr lang="en-US" sz="2800" b="1" dirty="0" smtClean="0">
                <a:solidFill>
                  <a:schemeClr val="tx2"/>
                </a:solidFill>
                <a:latin typeface="Aharoni" pitchFamily="2" charset="-79"/>
                <a:cs typeface="Aharoni" pitchFamily="2" charset="-79"/>
              </a:rPr>
              <a:t>WHICH YOU CAN USE TO </a:t>
            </a:r>
            <a:r>
              <a:rPr lang="en-US" sz="2800" b="1" u="sng" dirty="0" smtClean="0">
                <a:solidFill>
                  <a:schemeClr val="tx2"/>
                </a:solidFill>
                <a:latin typeface="Aharoni" pitchFamily="2" charset="-79"/>
                <a:cs typeface="Aharoni" pitchFamily="2" charset="-79"/>
              </a:rPr>
              <a:t>CHANGE THE WORLD</a:t>
            </a:r>
            <a:r>
              <a:rPr lang="en-US" sz="2800" b="1" dirty="0" smtClean="0">
                <a:solidFill>
                  <a:schemeClr val="tx2"/>
                </a:solidFill>
                <a:latin typeface="Aharoni" pitchFamily="2" charset="-79"/>
                <a:cs typeface="Aharoni" pitchFamily="2" charset="-79"/>
              </a:rPr>
              <a:t>.</a:t>
            </a:r>
            <a:endParaRPr lang="en-US" sz="2800" b="1" dirty="0">
              <a:solidFill>
                <a:schemeClr val="tx2"/>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2" name="Picture 1" descr="cc9f3602317c5ce5bcb3011dbee36423.png"/>
          <p:cNvPicPr>
            <a:picLocks noChangeAspect="1"/>
          </p:cNvPicPr>
          <p:nvPr/>
        </p:nvPicPr>
        <p:blipFill>
          <a:blip r:embed="rId2"/>
          <a:srcRect t="13986" b="24475"/>
          <a:stretch>
            <a:fillRect/>
          </a:stretch>
        </p:blipFill>
        <p:spPr>
          <a:xfrm>
            <a:off x="1993324" y="2362200"/>
            <a:ext cx="5321876" cy="3122167"/>
          </a:xfrm>
          <a:prstGeom prst="rect">
            <a:avLst/>
          </a:prstGeom>
          <a:ln w="228600" cap="sq" cmpd="thickThin">
            <a:solidFill>
              <a:srgbClr val="000000"/>
            </a:solidFill>
            <a:prstDash val="solid"/>
            <a:miter lim="800000"/>
          </a:ln>
          <a:effectLst>
            <a:innerShdw blurRad="76200">
              <a:srgbClr val="000000"/>
            </a:innerShdw>
          </a:effectLst>
        </p:spPr>
      </p:pic>
      <p:sp>
        <p:nvSpPr>
          <p:cNvPr id="3" name="Title 2"/>
          <p:cNvSpPr>
            <a:spLocks noGrp="1"/>
          </p:cNvSpPr>
          <p:nvPr>
            <p:ph type="title"/>
          </p:nvPr>
        </p:nvSpPr>
        <p:spPr/>
        <p:txBody>
          <a:bodyPr/>
          <a:lstStyle/>
          <a:p>
            <a:r>
              <a:rPr lang="en-US" b="1" dirty="0" smtClean="0">
                <a:latin typeface="Times New Roman" pitchFamily="18" charset="0"/>
                <a:cs typeface="Times New Roman" pitchFamily="18" charset="0"/>
              </a:rPr>
              <a:t>FEBRUARY 2020</a:t>
            </a:r>
            <a:endParaRPr lang="en-US" b="1"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074" name="Picture 2" descr="C:\Users\neeraj\Desktop\New folder\20200305_204912.jpg"/>
          <p:cNvPicPr>
            <a:picLocks noChangeAspect="1" noChangeArrowheads="1"/>
          </p:cNvPicPr>
          <p:nvPr/>
        </p:nvPicPr>
        <p:blipFill>
          <a:blip r:embed="rId2"/>
          <a:srcRect/>
          <a:stretch>
            <a:fillRect/>
          </a:stretch>
        </p:blipFill>
        <p:spPr bwMode="auto">
          <a:xfrm>
            <a:off x="2590800" y="990600"/>
            <a:ext cx="3581400" cy="4876800"/>
          </a:xfrm>
          <a:prstGeom prst="rect">
            <a:avLst/>
          </a:prstGeom>
          <a:ln>
            <a:noFill/>
          </a:ln>
          <a:effectLst>
            <a:softEdge rad="112500"/>
          </a:effectLst>
          <a:scene3d>
            <a:camera prst="obliqueBottomLeft"/>
            <a:lightRig rig="threePt" dir="t"/>
          </a:scene3d>
        </p:spPr>
      </p:pic>
      <p:sp>
        <p:nvSpPr>
          <p:cNvPr id="3" name="TextBox 2"/>
          <p:cNvSpPr txBox="1"/>
          <p:nvPr/>
        </p:nvSpPr>
        <p:spPr>
          <a:xfrm>
            <a:off x="152400" y="152400"/>
            <a:ext cx="2514600" cy="6093976"/>
          </a:xfrm>
          <a:prstGeom prst="rect">
            <a:avLst/>
          </a:prstGeom>
          <a:noFill/>
        </p:spPr>
        <p:txBody>
          <a:bodyPr wrap="square" rtlCol="0">
            <a:spAutoFit/>
          </a:bodyPr>
          <a:lstStyle/>
          <a:p>
            <a:r>
              <a:rPr lang="en-US" sz="5400" b="1" u="sng" dirty="0" smtClean="0">
                <a:solidFill>
                  <a:schemeClr val="tx2"/>
                </a:solidFill>
                <a:latin typeface="Algerian" pitchFamily="82" charset="0"/>
              </a:rPr>
              <a:t>VISION </a:t>
            </a:r>
          </a:p>
          <a:p>
            <a:r>
              <a:rPr lang="en-US" sz="2800" b="1" dirty="0" smtClean="0">
                <a:cs typeface="Arabic Typesetting" pitchFamily="66" charset="-78"/>
              </a:rPr>
              <a:t>To provide business and administration knowledge to individuals so as they learn to handle and manage the operations of business in competitive environment.</a:t>
            </a:r>
            <a:endParaRPr lang="en-US" sz="2800" b="1" dirty="0">
              <a:cs typeface="Arabic Typesetting" pitchFamily="66" charset="-78"/>
            </a:endParaRPr>
          </a:p>
        </p:txBody>
      </p:sp>
      <p:sp>
        <p:nvSpPr>
          <p:cNvPr id="4" name="TextBox 3"/>
          <p:cNvSpPr txBox="1"/>
          <p:nvPr/>
        </p:nvSpPr>
        <p:spPr>
          <a:xfrm>
            <a:off x="6248400" y="152400"/>
            <a:ext cx="2895600" cy="6832640"/>
          </a:xfrm>
          <a:prstGeom prst="rect">
            <a:avLst/>
          </a:prstGeom>
          <a:noFill/>
        </p:spPr>
        <p:txBody>
          <a:bodyPr wrap="square" rtlCol="0">
            <a:spAutoFit/>
          </a:bodyPr>
          <a:lstStyle/>
          <a:p>
            <a:r>
              <a:rPr lang="en-US" sz="5400" b="1" u="sng" dirty="0" smtClean="0">
                <a:solidFill>
                  <a:schemeClr val="tx2"/>
                </a:solidFill>
                <a:latin typeface="Algerian" pitchFamily="82" charset="0"/>
              </a:rPr>
              <a:t>MISSION</a:t>
            </a:r>
          </a:p>
          <a:p>
            <a:r>
              <a:rPr lang="en-US" sz="2400" b="1" dirty="0" smtClean="0"/>
              <a:t>To teach basic knowledge, skills and aptitude regarding business activities for running the business.</a:t>
            </a:r>
          </a:p>
          <a:p>
            <a:endParaRPr lang="en-US" sz="2400" b="1" dirty="0" smtClean="0"/>
          </a:p>
          <a:p>
            <a:r>
              <a:rPr lang="en-US" sz="2400" b="1" dirty="0" smtClean="0"/>
              <a:t>To provide an opportunity of higher education in the field of business administration.</a:t>
            </a:r>
          </a:p>
          <a:p>
            <a:endParaRPr lang="en-US" sz="2400" b="1" dirty="0" smtClean="0"/>
          </a:p>
          <a:p>
            <a:r>
              <a:rPr lang="en-US" sz="2400" b="1" dirty="0" smtClean="0"/>
              <a:t>To sharpen their operational skills by workshops.</a:t>
            </a: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3886200" y="228600"/>
            <a:ext cx="5257800" cy="830997"/>
          </a:xfrm>
          <a:prstGeom prst="rect">
            <a:avLst/>
          </a:prstGeom>
          <a:noFill/>
        </p:spPr>
        <p:txBody>
          <a:bodyPr wrap="square" rtlCol="0">
            <a:spAutoFit/>
          </a:bodyPr>
          <a:lstStyle/>
          <a:p>
            <a:pPr algn="ctr"/>
            <a:r>
              <a:rPr lang="en-US" sz="4800" dirty="0" smtClean="0">
                <a:latin typeface="Arial Black" pitchFamily="34" charset="0"/>
              </a:rPr>
              <a:t> </a:t>
            </a:r>
            <a:endParaRPr lang="en-US" sz="4800" dirty="0">
              <a:latin typeface="Arial Black" pitchFamily="34" charset="0"/>
            </a:endParaRPr>
          </a:p>
        </p:txBody>
      </p:sp>
      <p:sp>
        <p:nvSpPr>
          <p:cNvPr id="4" name="Rounded Rectangle 3"/>
          <p:cNvSpPr/>
          <p:nvPr/>
        </p:nvSpPr>
        <p:spPr>
          <a:xfrm>
            <a:off x="1752600" y="152400"/>
            <a:ext cx="5334000" cy="12192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Aharoni" pitchFamily="2" charset="-79"/>
                <a:cs typeface="Aharoni" pitchFamily="2" charset="-79"/>
              </a:rPr>
              <a:t>HOD’s MESSAGE </a:t>
            </a:r>
            <a:endParaRPr lang="en-US" sz="4800" b="1" dirty="0">
              <a:latin typeface="Aharoni" pitchFamily="2" charset="-79"/>
              <a:cs typeface="Aharoni" pitchFamily="2" charset="-79"/>
            </a:endParaRPr>
          </a:p>
        </p:txBody>
      </p:sp>
      <p:sp>
        <p:nvSpPr>
          <p:cNvPr id="6" name="TextBox 5"/>
          <p:cNvSpPr txBox="1"/>
          <p:nvPr/>
        </p:nvSpPr>
        <p:spPr>
          <a:xfrm>
            <a:off x="2971800" y="1524000"/>
            <a:ext cx="5943600" cy="4031873"/>
          </a:xfrm>
          <a:prstGeom prst="rect">
            <a:avLst/>
          </a:prstGeom>
          <a:noFill/>
        </p:spPr>
        <p:txBody>
          <a:bodyPr wrap="square" rtlCol="0">
            <a:spAutoFit/>
          </a:bodyPr>
          <a:lstStyle/>
          <a:p>
            <a:r>
              <a:rPr lang="en-US" sz="2000" b="1" dirty="0" smtClean="0"/>
              <a:t> The purpose of education is to teach budding managers to think and develop a capacity to reason our facts. Learners should keep in mind the importance of planning and prioritizing their time and the effective use of it which are essential to achieve success. Learner’s should always think and review, discover the cause and effect of every event, in which they are involved. Do not surrender or become a salve to youthful fancies and indulgences. Be steady in your studies</a:t>
            </a:r>
            <a:r>
              <a:rPr lang="en-US" sz="2400" b="1" dirty="0" smtClean="0"/>
              <a:t>. Learn to enjoy hard work  particularly your studies.</a:t>
            </a:r>
            <a:r>
              <a:rPr lang="en-US" sz="2000" b="1" dirty="0" smtClean="0"/>
              <a:t>    </a:t>
            </a:r>
          </a:p>
          <a:p>
            <a:endParaRPr lang="en-US" sz="2000" b="1" dirty="0"/>
          </a:p>
        </p:txBody>
      </p:sp>
      <p:sp>
        <p:nvSpPr>
          <p:cNvPr id="7" name="TextBox 6"/>
          <p:cNvSpPr txBox="1"/>
          <p:nvPr/>
        </p:nvSpPr>
        <p:spPr>
          <a:xfrm>
            <a:off x="152400" y="4419600"/>
            <a:ext cx="8839200" cy="400110"/>
          </a:xfrm>
          <a:prstGeom prst="rect">
            <a:avLst/>
          </a:prstGeom>
          <a:noFill/>
        </p:spPr>
        <p:txBody>
          <a:bodyPr wrap="square" rtlCol="0">
            <a:spAutoFit/>
          </a:bodyPr>
          <a:lstStyle/>
          <a:p>
            <a:r>
              <a:rPr lang="en-US" sz="2000" b="1" dirty="0" smtClean="0"/>
              <a:t>  </a:t>
            </a:r>
            <a:endParaRPr lang="en-US" sz="2000" b="1" dirty="0"/>
          </a:p>
        </p:txBody>
      </p:sp>
      <p:sp>
        <p:nvSpPr>
          <p:cNvPr id="8" name="TextBox 7"/>
          <p:cNvSpPr txBox="1"/>
          <p:nvPr/>
        </p:nvSpPr>
        <p:spPr>
          <a:xfrm>
            <a:off x="304800" y="4629090"/>
            <a:ext cx="2590800" cy="400110"/>
          </a:xfrm>
          <a:prstGeom prst="rect">
            <a:avLst/>
          </a:prstGeom>
          <a:noFill/>
        </p:spPr>
        <p:txBody>
          <a:bodyPr wrap="square" rtlCol="0">
            <a:spAutoFit/>
          </a:bodyPr>
          <a:lstStyle/>
          <a:p>
            <a:r>
              <a:rPr lang="en-US" sz="2000" b="1" dirty="0" smtClean="0">
                <a:latin typeface="Aharoni" pitchFamily="2" charset="-79"/>
                <a:cs typeface="Aharoni" pitchFamily="2" charset="-79"/>
              </a:rPr>
              <a:t> </a:t>
            </a:r>
            <a:r>
              <a:rPr lang="en-US" sz="2000" b="1" dirty="0" smtClean="0">
                <a:solidFill>
                  <a:schemeClr val="tx2"/>
                </a:solidFill>
                <a:latin typeface="Aharoni" pitchFamily="2" charset="-79"/>
                <a:cs typeface="Aharoni" pitchFamily="2" charset="-79"/>
              </a:rPr>
              <a:t>MR. ATUL GAUTAM</a:t>
            </a:r>
            <a:endParaRPr lang="en-US" sz="2000" b="1" dirty="0">
              <a:solidFill>
                <a:schemeClr val="tx2"/>
              </a:solidFill>
              <a:latin typeface="Aharoni" pitchFamily="2" charset="-79"/>
              <a:cs typeface="Aharoni" pitchFamily="2" charset="-79"/>
            </a:endParaRPr>
          </a:p>
        </p:txBody>
      </p:sp>
      <p:pic>
        <p:nvPicPr>
          <p:cNvPr id="1026" name="Picture 2"/>
          <p:cNvPicPr>
            <a:picLocks noChangeAspect="1" noChangeArrowheads="1"/>
          </p:cNvPicPr>
          <p:nvPr/>
        </p:nvPicPr>
        <p:blipFill>
          <a:blip r:embed="rId2"/>
          <a:srcRect/>
          <a:stretch>
            <a:fillRect/>
          </a:stretch>
        </p:blipFill>
        <p:spPr bwMode="auto">
          <a:xfrm>
            <a:off x="304800" y="1752600"/>
            <a:ext cx="23622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304800" y="5257799"/>
            <a:ext cx="8534400" cy="1200329"/>
          </a:xfrm>
          <a:prstGeom prst="rect">
            <a:avLst/>
          </a:prstGeom>
        </p:spPr>
        <p:txBody>
          <a:bodyPr wrap="square">
            <a:spAutoFit/>
          </a:bodyPr>
          <a:lstStyle/>
          <a:p>
            <a:r>
              <a:rPr lang="en-US" sz="2400" b="1" dirty="0" smtClean="0">
                <a:latin typeface="Arial Narrow" pitchFamily="34" charset="0"/>
                <a:cs typeface="Aharoni" pitchFamily="2" charset="-79"/>
              </a:rPr>
              <a:t>“ WE CANNOT ALWAYS BUILD THE FUTURE FOR OUR  YOUTH, BUT WE CAN BUILD OUR YOUTH FOR THE FUTURE”. Remember “ THE REWARD OF EVERY GOOD ACTION WILL BE GOOD ONLY”. </a:t>
            </a:r>
            <a:endParaRPr lang="en-US" sz="2400" b="1" dirty="0">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Oval 1"/>
          <p:cNvSpPr/>
          <p:nvPr/>
        </p:nvSpPr>
        <p:spPr>
          <a:xfrm>
            <a:off x="6858000" y="1905000"/>
            <a:ext cx="1981200" cy="1600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Dr. NANCY ARORA </a:t>
            </a:r>
            <a:endParaRPr lang="en-US" sz="2400" b="1" dirty="0"/>
          </a:p>
        </p:txBody>
      </p:sp>
      <p:sp>
        <p:nvSpPr>
          <p:cNvPr id="3" name="Oval 2"/>
          <p:cNvSpPr/>
          <p:nvPr/>
        </p:nvSpPr>
        <p:spPr>
          <a:xfrm>
            <a:off x="5029200" y="4572000"/>
            <a:ext cx="2286000" cy="1828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AARUSHI </a:t>
            </a:r>
          </a:p>
          <a:p>
            <a:pPr algn="ctr"/>
            <a:r>
              <a:rPr lang="en-US" sz="2800" b="1" dirty="0" smtClean="0"/>
              <a:t>BBA 2</a:t>
            </a:r>
            <a:r>
              <a:rPr lang="en-US" sz="2800" b="1" baseline="30000" dirty="0" smtClean="0"/>
              <a:t>ND</a:t>
            </a:r>
            <a:r>
              <a:rPr lang="en-US" sz="2800" b="1" dirty="0" smtClean="0"/>
              <a:t> YEAR </a:t>
            </a:r>
            <a:endParaRPr lang="en-US" sz="2800" b="1" dirty="0"/>
          </a:p>
        </p:txBody>
      </p:sp>
      <p:sp>
        <p:nvSpPr>
          <p:cNvPr id="4" name="Oval 3"/>
          <p:cNvSpPr/>
          <p:nvPr/>
        </p:nvSpPr>
        <p:spPr>
          <a:xfrm>
            <a:off x="2438400" y="1752600"/>
            <a:ext cx="2286000" cy="1676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Ms. SAHIBA SHARMA </a:t>
            </a:r>
            <a:endParaRPr lang="en-US" sz="2800" b="1" dirty="0"/>
          </a:p>
        </p:txBody>
      </p:sp>
      <p:pic>
        <p:nvPicPr>
          <p:cNvPr id="1026" name="Picture 2" descr="C:\Users\neeraj\Desktop\New folder\IMG-20200306-WA0048.jpg"/>
          <p:cNvPicPr>
            <a:picLocks noChangeAspect="1" noChangeArrowheads="1"/>
          </p:cNvPicPr>
          <p:nvPr/>
        </p:nvPicPr>
        <p:blipFill>
          <a:blip r:embed="rId2"/>
          <a:srcRect r="10000"/>
          <a:stretch>
            <a:fillRect/>
          </a:stretch>
        </p:blipFill>
        <p:spPr bwMode="auto">
          <a:xfrm>
            <a:off x="533400" y="1447801"/>
            <a:ext cx="2057400" cy="2362200"/>
          </a:xfrm>
          <a:prstGeom prst="rect">
            <a:avLst/>
          </a:prstGeom>
          <a:noFill/>
        </p:spPr>
      </p:pic>
      <p:pic>
        <p:nvPicPr>
          <p:cNvPr id="4098" name="Picture 2" descr="C:\Users\neeraj\Desktop\New folder\20200306_114334.jpg"/>
          <p:cNvPicPr>
            <a:picLocks noChangeAspect="1" noChangeArrowheads="1"/>
          </p:cNvPicPr>
          <p:nvPr/>
        </p:nvPicPr>
        <p:blipFill>
          <a:blip r:embed="rId3"/>
          <a:srcRect/>
          <a:stretch>
            <a:fillRect/>
          </a:stretch>
        </p:blipFill>
        <p:spPr bwMode="auto">
          <a:xfrm>
            <a:off x="5181600" y="1524000"/>
            <a:ext cx="1905000" cy="2362200"/>
          </a:xfrm>
          <a:prstGeom prst="rect">
            <a:avLst/>
          </a:prstGeom>
          <a:noFill/>
        </p:spPr>
      </p:pic>
      <p:sp>
        <p:nvSpPr>
          <p:cNvPr id="9" name="TextBox 8"/>
          <p:cNvSpPr txBox="1"/>
          <p:nvPr/>
        </p:nvSpPr>
        <p:spPr>
          <a:xfrm>
            <a:off x="990600" y="0"/>
            <a:ext cx="7848600" cy="769441"/>
          </a:xfrm>
          <a:prstGeom prst="rect">
            <a:avLst/>
          </a:prstGeom>
          <a:noFill/>
        </p:spPr>
        <p:txBody>
          <a:bodyPr wrap="square" rtlCol="0">
            <a:spAutoFit/>
          </a:bodyPr>
          <a:lstStyle/>
          <a:p>
            <a:pPr algn="ctr"/>
            <a:r>
              <a:rPr lang="en-US" sz="4400" b="1" dirty="0" smtClean="0">
                <a:solidFill>
                  <a:schemeClr val="bg1"/>
                </a:solidFill>
                <a:latin typeface="Algerian" pitchFamily="82" charset="0"/>
              </a:rPr>
              <a:t>From  Editor’s Desk</a:t>
            </a:r>
            <a:endParaRPr lang="en-US" sz="4400" b="1" dirty="0">
              <a:solidFill>
                <a:schemeClr val="bg1"/>
              </a:solidFill>
              <a:latin typeface="Algerian" pitchFamily="82" charset="0"/>
            </a:endParaRPr>
          </a:p>
        </p:txBody>
      </p:sp>
      <p:pic>
        <p:nvPicPr>
          <p:cNvPr id="1029" name="Picture 5"/>
          <p:cNvPicPr>
            <a:picLocks noChangeAspect="1" noChangeArrowheads="1"/>
          </p:cNvPicPr>
          <p:nvPr/>
        </p:nvPicPr>
        <p:blipFill>
          <a:blip r:embed="rId4" cstate="print"/>
          <a:srcRect/>
          <a:stretch>
            <a:fillRect/>
          </a:stretch>
        </p:blipFill>
        <p:spPr bwMode="auto">
          <a:xfrm>
            <a:off x="3581400" y="4343400"/>
            <a:ext cx="1676400"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descr="C:\Users\neeraj\Desktop\New folder\IMG-20200306-WA0019.jpg"/>
          <p:cNvPicPr>
            <a:picLocks noChangeAspect="1" noChangeArrowheads="1"/>
          </p:cNvPicPr>
          <p:nvPr/>
        </p:nvPicPr>
        <p:blipFill>
          <a:blip r:embed="rId2"/>
          <a:srcRect/>
          <a:stretch>
            <a:fillRect/>
          </a:stretch>
        </p:blipFill>
        <p:spPr bwMode="auto">
          <a:xfrm>
            <a:off x="5867400" y="2057400"/>
            <a:ext cx="3124200" cy="2895600"/>
          </a:xfrm>
          <a:prstGeom prst="rect">
            <a:avLst/>
          </a:prstGeom>
          <a:noFill/>
          <a:effectLst>
            <a:reflection blurRad="6350" stA="50000" endA="295" endPos="92000" dist="101600" dir="5400000" sy="-100000" algn="bl" rotWithShape="0"/>
          </a:effectLst>
        </p:spPr>
      </p:pic>
      <p:sp>
        <p:nvSpPr>
          <p:cNvPr id="3" name="Rectangle 2"/>
          <p:cNvSpPr/>
          <p:nvPr/>
        </p:nvSpPr>
        <p:spPr>
          <a:xfrm>
            <a:off x="228600" y="152400"/>
            <a:ext cx="8534400" cy="1754326"/>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EXPERIENTIAL LEARNING</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ACTIVITY (ELA)</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Box 3"/>
          <p:cNvSpPr txBox="1"/>
          <p:nvPr/>
        </p:nvSpPr>
        <p:spPr>
          <a:xfrm>
            <a:off x="152400" y="1752600"/>
            <a:ext cx="5562600" cy="5016758"/>
          </a:xfrm>
          <a:prstGeom prst="rect">
            <a:avLst/>
          </a:prstGeom>
          <a:noFill/>
        </p:spPr>
        <p:txBody>
          <a:bodyPr wrap="square" rtlCol="0">
            <a:spAutoFit/>
          </a:bodyPr>
          <a:lstStyle/>
          <a:p>
            <a:pPr algn="just"/>
            <a:endParaRPr lang="en-US" sz="2800" b="1" u="sng" dirty="0" smtClean="0">
              <a:latin typeface="Times New Roman" pitchFamily="18" charset="0"/>
              <a:cs typeface="Times New Roman" pitchFamily="18" charset="0"/>
            </a:endParaRPr>
          </a:p>
          <a:p>
            <a:pPr algn="just"/>
            <a:endParaRPr lang="en-US" sz="2800" b="1" u="sng"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To make student practically aware about the variation in one variable with another variable either in the same direction or reverse direction, an activity entitled “Correlation between age and blood pressure of person. Data range 30 –50 age” conducted successfully in BBA Department.</a:t>
            </a:r>
            <a:endParaRPr lang="en-US" sz="2400" b="1" u="sng" dirty="0" smtClean="0">
              <a:latin typeface="Times New Roman" pitchFamily="18" charset="0"/>
              <a:cs typeface="Times New Roman" pitchFamily="18" charset="0"/>
            </a:endParaRPr>
          </a:p>
          <a:p>
            <a:endParaRPr lang="en-US" sz="2400" b="1" dirty="0" smtClean="0">
              <a:solidFill>
                <a:schemeClr val="tx2"/>
              </a:solidFill>
              <a:latin typeface="Arial Narrow" pitchFamily="34" charset="0"/>
            </a:endParaRPr>
          </a:p>
          <a:p>
            <a:r>
              <a:rPr lang="en-US" sz="2400" b="1" dirty="0" smtClean="0">
                <a:solidFill>
                  <a:schemeClr val="tx2"/>
                </a:solidFill>
                <a:latin typeface="Arial Narrow" pitchFamily="34" charset="0"/>
              </a:rPr>
              <a:t> </a:t>
            </a:r>
          </a:p>
          <a:p>
            <a:r>
              <a:rPr lang="en-US" sz="2400" b="1" dirty="0" smtClean="0">
                <a:solidFill>
                  <a:schemeClr val="tx2"/>
                </a:solidFill>
                <a:latin typeface="Arial Narrow" pitchFamily="34" charset="0"/>
              </a:rPr>
              <a:t> </a:t>
            </a:r>
            <a:endParaRPr lang="en-US" sz="2400" b="1" dirty="0">
              <a:solidFill>
                <a:schemeClr val="tx2"/>
              </a:solidFill>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eeraj\Desktop\New folder\IMG-20200306-WA0025.jpg"/>
          <p:cNvPicPr>
            <a:picLocks noChangeAspect="1" noChangeArrowheads="1"/>
          </p:cNvPicPr>
          <p:nvPr/>
        </p:nvPicPr>
        <p:blipFill>
          <a:blip r:embed="rId2"/>
          <a:srcRect/>
          <a:stretch>
            <a:fillRect/>
          </a:stretch>
        </p:blipFill>
        <p:spPr bwMode="auto">
          <a:xfrm>
            <a:off x="2971800" y="4419600"/>
            <a:ext cx="2946400" cy="2438400"/>
          </a:xfrm>
          <a:prstGeom prst="rect">
            <a:avLst/>
          </a:prstGeom>
          <a:noFill/>
        </p:spPr>
      </p:pic>
      <p:pic>
        <p:nvPicPr>
          <p:cNvPr id="2051" name="Picture 3" descr="C:\Users\neeraj\Desktop\New folder\IMG-20200306-WA0029.jpg"/>
          <p:cNvPicPr>
            <a:picLocks noChangeAspect="1" noChangeArrowheads="1"/>
          </p:cNvPicPr>
          <p:nvPr/>
        </p:nvPicPr>
        <p:blipFill>
          <a:blip r:embed="rId3"/>
          <a:srcRect/>
          <a:stretch>
            <a:fillRect/>
          </a:stretch>
        </p:blipFill>
        <p:spPr bwMode="auto">
          <a:xfrm>
            <a:off x="5892800" y="4419600"/>
            <a:ext cx="3251200" cy="2438400"/>
          </a:xfrm>
          <a:prstGeom prst="rect">
            <a:avLst/>
          </a:prstGeom>
          <a:noFill/>
        </p:spPr>
      </p:pic>
      <p:pic>
        <p:nvPicPr>
          <p:cNvPr id="2052" name="Picture 4" descr="C:\Users\neeraj\Desktop\New folder\IMG-20200306-WA0031.jpg"/>
          <p:cNvPicPr>
            <a:picLocks noChangeAspect="1" noChangeArrowheads="1"/>
          </p:cNvPicPr>
          <p:nvPr/>
        </p:nvPicPr>
        <p:blipFill>
          <a:blip r:embed="rId4"/>
          <a:srcRect/>
          <a:stretch>
            <a:fillRect/>
          </a:stretch>
        </p:blipFill>
        <p:spPr bwMode="auto">
          <a:xfrm>
            <a:off x="0" y="4419600"/>
            <a:ext cx="2946400" cy="2438400"/>
          </a:xfrm>
          <a:prstGeom prst="rect">
            <a:avLst/>
          </a:prstGeom>
          <a:noFill/>
        </p:spPr>
      </p:pic>
      <p:pic>
        <p:nvPicPr>
          <p:cNvPr id="2053" name="Picture 5" descr="C:\Users\neeraj\Desktop\New folder\IMG-20200306-WA0030.jpg"/>
          <p:cNvPicPr>
            <a:picLocks noChangeAspect="1" noChangeArrowheads="1"/>
          </p:cNvPicPr>
          <p:nvPr/>
        </p:nvPicPr>
        <p:blipFill>
          <a:blip r:embed="rId5"/>
          <a:srcRect/>
          <a:stretch>
            <a:fillRect/>
          </a:stretch>
        </p:blipFill>
        <p:spPr bwMode="auto">
          <a:xfrm>
            <a:off x="0" y="1828800"/>
            <a:ext cx="2946400" cy="2590800"/>
          </a:xfrm>
          <a:prstGeom prst="rect">
            <a:avLst/>
          </a:prstGeom>
          <a:noFill/>
        </p:spPr>
      </p:pic>
      <p:pic>
        <p:nvPicPr>
          <p:cNvPr id="2054" name="Picture 6" descr="C:\Users\neeraj\Desktop\New folder\IMG-20200306-WA0027.jpg"/>
          <p:cNvPicPr>
            <a:picLocks noChangeAspect="1" noChangeArrowheads="1"/>
          </p:cNvPicPr>
          <p:nvPr/>
        </p:nvPicPr>
        <p:blipFill>
          <a:blip r:embed="rId6"/>
          <a:srcRect/>
          <a:stretch>
            <a:fillRect/>
          </a:stretch>
        </p:blipFill>
        <p:spPr bwMode="auto">
          <a:xfrm>
            <a:off x="0" y="0"/>
            <a:ext cx="2971800" cy="1905000"/>
          </a:xfrm>
          <a:prstGeom prst="rect">
            <a:avLst/>
          </a:prstGeom>
          <a:noFill/>
        </p:spPr>
      </p:pic>
      <p:pic>
        <p:nvPicPr>
          <p:cNvPr id="2055" name="Picture 7" descr="C:\Users\neeraj\Desktop\New folder\IMG-20200306-WA0024.jpg"/>
          <p:cNvPicPr>
            <a:picLocks noChangeAspect="1" noChangeArrowheads="1"/>
          </p:cNvPicPr>
          <p:nvPr/>
        </p:nvPicPr>
        <p:blipFill>
          <a:blip r:embed="rId7"/>
          <a:srcRect/>
          <a:stretch>
            <a:fillRect/>
          </a:stretch>
        </p:blipFill>
        <p:spPr bwMode="auto">
          <a:xfrm>
            <a:off x="5943600" y="1905000"/>
            <a:ext cx="3200400" cy="2552700"/>
          </a:xfrm>
          <a:prstGeom prst="rect">
            <a:avLst/>
          </a:prstGeom>
          <a:noFill/>
        </p:spPr>
      </p:pic>
      <p:pic>
        <p:nvPicPr>
          <p:cNvPr id="2056" name="Picture 8" descr="C:\Users\neeraj\Desktop\New folder\IMG-20200306-WA0012.jpg"/>
          <p:cNvPicPr>
            <a:picLocks noChangeAspect="1" noChangeArrowheads="1"/>
          </p:cNvPicPr>
          <p:nvPr/>
        </p:nvPicPr>
        <p:blipFill>
          <a:blip r:embed="rId8"/>
          <a:srcRect/>
          <a:stretch>
            <a:fillRect/>
          </a:stretch>
        </p:blipFill>
        <p:spPr bwMode="auto">
          <a:xfrm>
            <a:off x="6019800" y="0"/>
            <a:ext cx="3124200" cy="1981200"/>
          </a:xfrm>
          <a:prstGeom prst="rect">
            <a:avLst/>
          </a:prstGeom>
          <a:noFill/>
        </p:spPr>
      </p:pic>
      <p:sp>
        <p:nvSpPr>
          <p:cNvPr id="9" name="TextBox 8"/>
          <p:cNvSpPr txBox="1"/>
          <p:nvPr/>
        </p:nvSpPr>
        <p:spPr>
          <a:xfrm>
            <a:off x="3048000" y="228600"/>
            <a:ext cx="2743200" cy="2677656"/>
          </a:xfrm>
          <a:prstGeom prst="rect">
            <a:avLst/>
          </a:prstGeom>
          <a:noFill/>
        </p:spPr>
        <p:txBody>
          <a:bodyPr wrap="square" rtlCol="0">
            <a:spAutoFit/>
          </a:bodyPr>
          <a:lstStyle/>
          <a:p>
            <a:pPr algn="ctr"/>
            <a:r>
              <a:rPr lang="en-US" sz="2400" b="1" dirty="0" smtClean="0">
                <a:solidFill>
                  <a:schemeClr val="tx2"/>
                </a:solidFill>
                <a:latin typeface="Arial Narrow" pitchFamily="34" charset="0"/>
              </a:rPr>
              <a:t>After this activity students were able to make future forecast with the help of one variable and predict the uncertainty in a rational manner.    </a:t>
            </a:r>
            <a:endParaRPr lang="en-US" sz="2400" b="1" dirty="0">
              <a:solidFill>
                <a:schemeClr val="tx2"/>
              </a:solidFill>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eeraj\Desktop\New folder\images (22).jpeg"/>
          <p:cNvPicPr>
            <a:picLocks noChangeAspect="1" noChangeArrowheads="1"/>
          </p:cNvPicPr>
          <p:nvPr/>
        </p:nvPicPr>
        <p:blipFill>
          <a:blip r:embed="rId2"/>
          <a:srcRect/>
          <a:stretch>
            <a:fillRect/>
          </a:stretch>
        </p:blipFill>
        <p:spPr bwMode="auto">
          <a:xfrm>
            <a:off x="0" y="0"/>
            <a:ext cx="9144000" cy="2971800"/>
          </a:xfrm>
          <a:prstGeom prst="rect">
            <a:avLst/>
          </a:prstGeom>
          <a:noFill/>
        </p:spPr>
      </p:pic>
      <p:pic>
        <p:nvPicPr>
          <p:cNvPr id="1029" name="Picture 5" descr="C:\Users\neeraj\Desktop\New folder\IMG-20200305-WA0027.jpg"/>
          <p:cNvPicPr>
            <a:picLocks noChangeAspect="1" noChangeArrowheads="1"/>
          </p:cNvPicPr>
          <p:nvPr/>
        </p:nvPicPr>
        <p:blipFill>
          <a:blip r:embed="rId3"/>
          <a:srcRect/>
          <a:stretch>
            <a:fillRect/>
          </a:stretch>
        </p:blipFill>
        <p:spPr bwMode="auto">
          <a:xfrm>
            <a:off x="0" y="2895600"/>
            <a:ext cx="9144000" cy="3962400"/>
          </a:xfrm>
          <a:prstGeom prst="rect">
            <a:avLst/>
          </a:prstGeom>
          <a:noFill/>
        </p:spPr>
      </p:pic>
      <p:sp>
        <p:nvSpPr>
          <p:cNvPr id="7" name="Rectangle 6"/>
          <p:cNvSpPr/>
          <p:nvPr/>
        </p:nvSpPr>
        <p:spPr>
          <a:xfrm>
            <a:off x="1752599" y="3124199"/>
            <a:ext cx="6096001" cy="766465"/>
          </a:xfrm>
          <a:prstGeom prst="rect">
            <a:avLst/>
          </a:prstGeom>
          <a:noFill/>
        </p:spPr>
        <p:txBody>
          <a:bodyPr wrap="square" lIns="91440" tIns="45720" rIns="91440" bIns="45720">
            <a:prstTxWarp prst="textCanDown">
              <a:avLst/>
            </a:prstTxWarp>
            <a:spAutoFit/>
          </a:bodyPr>
          <a:lstStyle/>
          <a:p>
            <a:pPr algn="ctr"/>
            <a:r>
              <a:rPr lang="en-US" sz="5400" b="1" dirty="0" smtClean="0">
                <a:ln w="1905">
                  <a:solidFill>
                    <a:srgbClr val="002060"/>
                  </a:solidFill>
                </a:ln>
                <a:solidFill>
                  <a:srgbClr val="C00000"/>
                </a:solidFill>
                <a:effectLst>
                  <a:glow rad="228600">
                    <a:schemeClr val="accent4">
                      <a:satMod val="175000"/>
                      <a:alpha val="40000"/>
                    </a:schemeClr>
                  </a:glow>
                  <a:innerShdw blurRad="69850" dist="43180" dir="5400000">
                    <a:srgbClr val="000000">
                      <a:alpha val="65000"/>
                    </a:srgbClr>
                  </a:innerShdw>
                </a:effectLst>
              </a:rPr>
              <a:t>PARLE</a:t>
            </a:r>
            <a:endParaRPr lang="en-US" sz="5400" b="1" dirty="0">
              <a:ln w="1905">
                <a:solidFill>
                  <a:srgbClr val="002060"/>
                </a:solidFill>
              </a:ln>
              <a:solidFill>
                <a:srgbClr val="C00000"/>
              </a:solidFill>
              <a:effectLst>
                <a:glow rad="228600">
                  <a:schemeClr val="accent4">
                    <a:satMod val="175000"/>
                    <a:alpha val="40000"/>
                  </a:schemeClr>
                </a:glow>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eeraj\Desktop\New folder\IMG-20200305-WA0026.jpg"/>
          <p:cNvPicPr>
            <a:picLocks noChangeAspect="1" noChangeArrowheads="1"/>
          </p:cNvPicPr>
          <p:nvPr/>
        </p:nvPicPr>
        <p:blipFill>
          <a:blip r:embed="rId2"/>
          <a:srcRect/>
          <a:stretch>
            <a:fillRect/>
          </a:stretch>
        </p:blipFill>
        <p:spPr bwMode="auto">
          <a:xfrm>
            <a:off x="3810000" y="2971800"/>
            <a:ext cx="5334000" cy="3886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2" name="Picture 4" descr="C:\Users\neeraj\Desktop\New folder\IMG-20200218-WA0004.jpg"/>
          <p:cNvPicPr>
            <a:picLocks noChangeAspect="1" noChangeArrowheads="1"/>
          </p:cNvPicPr>
          <p:nvPr/>
        </p:nvPicPr>
        <p:blipFill>
          <a:blip r:embed="rId3"/>
          <a:srcRect/>
          <a:stretch>
            <a:fillRect/>
          </a:stretch>
        </p:blipFill>
        <p:spPr bwMode="auto">
          <a:xfrm>
            <a:off x="0" y="0"/>
            <a:ext cx="9144000" cy="2895600"/>
          </a:xfrm>
          <a:prstGeom prst="round2Same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04800" y="3200400"/>
            <a:ext cx="3048000" cy="3754874"/>
          </a:xfrm>
          <a:prstGeom prst="rect">
            <a:avLst/>
          </a:prstGeom>
          <a:noFill/>
        </p:spPr>
        <p:txBody>
          <a:bodyPr wrap="square" rtlCol="0">
            <a:spAutoFit/>
          </a:bodyPr>
          <a:lstStyle/>
          <a:p>
            <a:r>
              <a:rPr lang="en-US" sz="2000" b="1" dirty="0" smtClean="0">
                <a:solidFill>
                  <a:schemeClr val="tx2"/>
                </a:solidFill>
                <a:latin typeface="Aharoni" pitchFamily="2" charset="-79"/>
                <a:cs typeface="Aharoni" pitchFamily="2" charset="-79"/>
              </a:rPr>
              <a:t>: Enhance professional skills.</a:t>
            </a:r>
          </a:p>
          <a:p>
            <a:r>
              <a:rPr lang="en-US" sz="2000" b="1" dirty="0" smtClean="0">
                <a:solidFill>
                  <a:schemeClr val="tx2"/>
                </a:solidFill>
                <a:latin typeface="Aharoni" pitchFamily="2" charset="-79"/>
                <a:cs typeface="Aharoni" pitchFamily="2" charset="-79"/>
              </a:rPr>
              <a:t> : Helps to gain practical experience  of how industry work proceeds and executed.</a:t>
            </a:r>
          </a:p>
          <a:p>
            <a:r>
              <a:rPr lang="en-US" sz="2000" b="1" dirty="0" smtClean="0">
                <a:solidFill>
                  <a:schemeClr val="tx2"/>
                </a:solidFill>
                <a:latin typeface="Aharoni" pitchFamily="2" charset="-79"/>
                <a:cs typeface="Aharoni" pitchFamily="2" charset="-79"/>
              </a:rPr>
              <a:t>: It fills the gap between theoretical and practical learning  in  real – life  environment.</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eeraj\Desktop\New folder\IMG-20200218-WA0005.jpg"/>
          <p:cNvPicPr>
            <a:picLocks noChangeAspect="1" noChangeArrowheads="1"/>
          </p:cNvPicPr>
          <p:nvPr/>
        </p:nvPicPr>
        <p:blipFill>
          <a:blip r:embed="rId2">
            <a:lum bright="30000"/>
          </a:blip>
          <a:srcRect/>
          <a:stretch>
            <a:fillRect/>
          </a:stretch>
        </p:blipFill>
        <p:spPr bwMode="auto">
          <a:xfrm>
            <a:off x="76200" y="228600"/>
            <a:ext cx="8839200" cy="3276600"/>
          </a:xfrm>
          <a:prstGeom prst="rect">
            <a:avLst/>
          </a:prstGeom>
          <a:ln>
            <a:noFill/>
          </a:ln>
          <a:effectLst>
            <a:outerShdw blurRad="292100" dist="139700" dir="2700000" algn="tl" rotWithShape="0">
              <a:srgbClr val="333333">
                <a:alpha val="65000"/>
              </a:srgbClr>
            </a:outerShdw>
          </a:effectLst>
        </p:spPr>
      </p:pic>
      <p:pic>
        <p:nvPicPr>
          <p:cNvPr id="4" name="Picture 3" descr="C:\Users\neeraj\Desktop\New folder\images (20).jpeg"/>
          <p:cNvPicPr>
            <a:picLocks noChangeAspect="1" noChangeArrowheads="1"/>
          </p:cNvPicPr>
          <p:nvPr/>
        </p:nvPicPr>
        <p:blipFill>
          <a:blip r:embed="rId3"/>
          <a:srcRect/>
          <a:stretch>
            <a:fillRect/>
          </a:stretch>
        </p:blipFill>
        <p:spPr bwMode="auto">
          <a:xfrm>
            <a:off x="228600" y="3962400"/>
            <a:ext cx="3581400" cy="2895600"/>
          </a:xfrm>
          <a:prstGeom prst="rect">
            <a:avLst/>
          </a:prstGeom>
          <a:noFill/>
        </p:spPr>
      </p:pic>
      <p:pic>
        <p:nvPicPr>
          <p:cNvPr id="1027" name="Picture 3"/>
          <p:cNvPicPr>
            <a:picLocks noChangeAspect="1" noChangeArrowheads="1"/>
          </p:cNvPicPr>
          <p:nvPr/>
        </p:nvPicPr>
        <p:blipFill>
          <a:blip r:embed="rId4"/>
          <a:srcRect/>
          <a:stretch>
            <a:fillRect/>
          </a:stretch>
        </p:blipFill>
        <p:spPr bwMode="auto">
          <a:xfrm>
            <a:off x="4191000" y="3962400"/>
            <a:ext cx="4572000" cy="25996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441</Words>
  <Application>Microsoft Office PowerPoint</Application>
  <PresentationFormat>On-screen Show (4:3)</PresentationFormat>
  <Paragraphs>52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FEBRUARY 2020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neeraj</dc:creator>
  <cp:lastModifiedBy>Nguyen Truong</cp:lastModifiedBy>
  <cp:revision>76</cp:revision>
  <dcterms:created xsi:type="dcterms:W3CDTF">2020-03-05T14:08:14Z</dcterms:created>
  <dcterms:modified xsi:type="dcterms:W3CDTF">2020-03-07T09:50:15Z</dcterms:modified>
</cp:coreProperties>
</file>