
<file path=[Content_Types].xml><?xml version="1.0" encoding="utf-8"?>
<Types xmlns="http://schemas.openxmlformats.org/package/2006/content-types">
  <Override ContentType="application/vnd.openxmlformats-officedocument.presentationml.slide+xml" PartName="/ppt/slides/slide29.xml"/>
  <Override ContentType="application/vnd.openxmlformats-officedocument.presentationml.slide+xml" PartName="/ppt/slides/slide47.xml"/>
  <Override ContentType="application/vnd.openxmlformats-officedocument.presentationml.slide+xml" PartName="/ppt/slides/slide58.xml"/>
  <Override ContentType="application/vnd.openxmlformats-officedocument.presentationml.slide+xml" PartName="/ppt/slides/slide76.xml"/>
  <Override ContentType="application/vnd.openxmlformats-officedocument.presentationml.slide+xml" PartName="/ppt/slides/slide9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6.xml"/>
  <Override ContentType="application/vnd.openxmlformats-officedocument.presentationml.slide+xml" PartName="/ppt/slides/slide54.xml"/>
  <Override ContentType="application/vnd.openxmlformats-officedocument.presentationml.slide+xml" PartName="/ppt/slides/slide65.xml"/>
  <Override ContentType="application/vnd.openxmlformats-officedocument.presentationml.slide+xml" PartName="/ppt/slides/slide83.xml"/>
  <Override ContentType="application/vnd.openxmlformats-officedocument.presentationml.slide+xml" PartName="/ppt/slides/slide102.xml"/>
  <Override ContentType="application/vnd.openxmlformats-officedocument.presentationml.slideLayout+xml" PartName="/ppt/slideLayouts/slideLayout6.xml"/>
  <Override ContentType="application/vnd.openxmlformats-officedocument.presentationml.slide+xml" PartName="/ppt/slides/slide25.xml"/>
  <Override ContentType="application/vnd.openxmlformats-officedocument.presentationml.slide+xml" PartName="/ppt/slides/slide43.xml"/>
  <Override ContentType="application/vnd.openxmlformats-officedocument.presentationml.slide+xml" PartName="/ppt/slides/slide72.xml"/>
  <Override ContentType="application/vnd.openxmlformats-officedocument.presentationml.slide+xml" PartName="/ppt/slides/slide90.xml"/>
  <Override ContentType="application/vnd.openxmlformats-officedocument.theme+xml" PartName="/ppt/theme/theme1.xml"/>
  <Override ContentType="application/vnd.openxmlformats-officedocument.presentationml.slideLayout+xml" PartName="/ppt/slideLayouts/slideLayout2.xml"/>
  <Default ContentType="application/xml" Extension="xml"/>
  <Override ContentType="application/vnd.openxmlformats-officedocument.presentationml.slide+xml" PartName="/ppt/slides/slide14.xml"/>
  <Override ContentType="application/vnd.openxmlformats-officedocument.presentationml.slide+xml" PartName="/ppt/slides/slide32.xml"/>
  <Override ContentType="application/vnd.openxmlformats-officedocument.presentationml.slide+xml" PartName="/ppt/slides/slide50.xml"/>
  <Override ContentType="application/vnd.openxmlformats-officedocument.presentationml.slide+xml" PartName="/ppt/slides/slide61.xml"/>
  <Override ContentType="application/vnd.openxmlformats-officedocument.presentationml.notesMaster+xml" PartName="/ppt/notesMasters/notesMaster1.xml"/>
  <Override ContentType="application/vnd.openxmlformats-officedocument.presentationml.slide+xml" PartName="/ppt/slides/slide1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slide+xml" PartName="/ppt/slides/slide79.xml"/>
  <Override ContentType="application/vnd.openxmlformats-officedocument.presentationml.slide+xml" PartName="/ppt/slides/slide99.xml"/>
  <Override ContentType="application/vnd.openxmlformats-officedocument.presentationml.slide+xml" PartName="/ppt/slides/slide7.xml"/>
  <Override ContentType="application/vnd.openxmlformats-officedocument.presentationml.slide+xml" PartName="/ppt/slides/slide9.xml"/>
  <Override ContentType="application/vnd.openxmlformats-officedocument.presentationml.slide+xml" PartName="/ppt/slides/slide59.xml"/>
  <Override ContentType="application/vnd.openxmlformats-officedocument.presentationml.slide+xml" PartName="/ppt/slides/slide68.xml"/>
  <Override ContentType="application/vnd.openxmlformats-officedocument.presentationml.slide+xml" PartName="/ppt/slides/slide77.xml"/>
  <Override ContentType="application/vnd.openxmlformats-officedocument.presentationml.slide+xml" PartName="/ppt/slides/slide88.xml"/>
  <Override ContentType="application/vnd.openxmlformats-officedocument.presentationml.slide+xml" PartName="/ppt/slides/slide97.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39.xml"/>
  <Override ContentType="application/vnd.openxmlformats-officedocument.presentationml.slide+xml" PartName="/ppt/slides/slide48.xml"/>
  <Override ContentType="application/vnd.openxmlformats-officedocument.presentationml.slide+xml" PartName="/ppt/slides/slide57.xml"/>
  <Override ContentType="application/vnd.openxmlformats-officedocument.presentationml.slide+xml" PartName="/ppt/slides/slide66.xml"/>
  <Override ContentType="application/vnd.openxmlformats-officedocument.presentationml.slide+xml" PartName="/ppt/slides/slide75.xml"/>
  <Override ContentType="application/vnd.openxmlformats-officedocument.presentationml.slide+xml" PartName="/ppt/slides/slide86.xml"/>
  <Override ContentType="application/vnd.openxmlformats-officedocument.presentationml.slide+xml" PartName="/ppt/slides/slide95.xml"/>
  <Override ContentType="application/vnd.openxmlformats-officedocument.presentationml.slideLayout+xml" PartName="/ppt/slideLayouts/slideLayout7.xml"/>
  <Default ContentType="image/png" Extension="png"/>
  <Override ContentType="application/vnd.openxmlformats-officedocument.presentationml.notesSlide+xml" PartName="/ppt/notesSlides/notesSlide1.xml"/>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6.xml"/>
  <Override ContentType="application/vnd.openxmlformats-officedocument.presentationml.slide+xml" PartName="/ppt/slides/slide37.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64.xml"/>
  <Override ContentType="application/vnd.openxmlformats-officedocument.presentationml.slide+xml" PartName="/ppt/slides/slide73.xml"/>
  <Override ContentType="application/vnd.openxmlformats-officedocument.presentationml.slide+xml" PartName="/ppt/slides/slide84.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presProps+xml" PartName="/ppt/presProps.xml"/>
  <Override ContentType="application/vnd.openxmlformats-officedocument.presentationml.slideLayout+xml" PartName="/ppt/slideLayouts/slideLayout5.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slide+xml" PartName="/ppt/slides/slide15.xml"/>
  <Override ContentType="application/vnd.openxmlformats-officedocument.presentationml.slide+xml" PartName="/ppt/slides/slide24.xml"/>
  <Override ContentType="application/vnd.openxmlformats-officedocument.presentationml.slide+xml" PartName="/ppt/slides/slide33.xml"/>
  <Override ContentType="application/vnd.openxmlformats-officedocument.presentationml.slide+xml" PartName="/ppt/slides/slide35.xml"/>
  <Override ContentType="application/vnd.openxmlformats-officedocument.presentationml.slide+xml" PartName="/ppt/slides/slide44.xml"/>
  <Override ContentType="application/vnd.openxmlformats-officedocument.presentationml.slide+xml" PartName="/ppt/slides/slide53.xml"/>
  <Override ContentType="application/vnd.openxmlformats-officedocument.presentationml.slide+xml" PartName="/ppt/slides/slide62.xml"/>
  <Override ContentType="application/vnd.openxmlformats-officedocument.presentationml.slide+xml" PartName="/ppt/slides/slide71.xml"/>
  <Override ContentType="application/vnd.openxmlformats-officedocument.presentationml.slide+xml" PartName="/ppt/slides/slide80.xml"/>
  <Override ContentType="application/vnd.openxmlformats-officedocument.presentationml.slide+xml" PartName="/ppt/slides/slide82.xml"/>
  <Override ContentType="application/vnd.openxmlformats-officedocument.presentationml.slide+xml" PartName="/ppt/slides/slide91.xml"/>
  <Override ContentType="application/vnd.openxmlformats-officedocument.presentationml.slideLayout+xml" PartName="/ppt/slideLayouts/slideLayout3.xml"/>
  <Default ContentType="image/jpeg" Extension="jpeg"/>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22.xml"/>
  <Override ContentType="application/vnd.openxmlformats-officedocument.presentationml.slide+xml" PartName="/ppt/slides/slide31.xml"/>
  <Override ContentType="application/vnd.openxmlformats-officedocument.presentationml.slide+xml" PartName="/ppt/slides/slide42.xml"/>
  <Override ContentType="application/vnd.openxmlformats-officedocument.presentationml.slide+xml" PartName="/ppt/slides/slide51.xml"/>
  <Override ContentType="application/vnd.openxmlformats-officedocument.presentationml.slide+xml" PartName="/ppt/slides/slide60.xml"/>
  <Override ContentType="application/vnd.openxmlformats-officedocument.presentationml.slideLayout+xml" PartName="/ppt/slideLayouts/slideLayout1.xml"/>
  <Override ContentType="application/vnd.openxmlformats-officedocument.extended-properties+xml" PartName="/docProps/app.xml"/>
  <Override ContentType="application/vnd.openxmlformats-officedocument.presentationml.slide+xml" PartName="/ppt/slides/slide11.xml"/>
  <Override ContentType="application/vnd.openxmlformats-officedocument.presentationml.slide+xml" PartName="/ppt/slides/slide20.xml"/>
  <Override ContentType="application/vnd.openxmlformats-officedocument.presentationml.slide+xml" PartName="/ppt/slides/slide40.xml"/>
  <Override ContentType="application/vnd.openxmlformats-officedocument.presentationml.slideLayout+xml" PartName="/ppt/slideLayouts/slideLayout10.xml"/>
  <Default ContentType="image/gif" Extension="gif"/>
  <Override ContentType="application/vnd.openxmlformats-officedocument.presentationml.slide+xml" PartName="/ppt/slides/slide89.xml"/>
  <Override ContentType="application/vnd.openxmlformats-officedocument.presentationml.slide+xml" PartName="/ppt/slides/slide98.xml"/>
  <Override ContentType="application/vnd.openxmlformats-officedocument.presentationml.slide+xml" PartName="/ppt/slides/slide8.xml"/>
  <Override ContentType="application/vnd.openxmlformats-officedocument.presentationml.slide+xml" PartName="/ppt/slides/slide49.xml"/>
  <Override ContentType="application/vnd.openxmlformats-officedocument.presentationml.slide+xml" PartName="/ppt/slides/slide69.xml"/>
  <Override ContentType="application/vnd.openxmlformats-officedocument.presentationml.slide+xml" PartName="/ppt/slides/slide78.xml"/>
  <Override ContentType="application/vnd.openxmlformats-officedocument.presentationml.slide+xml" PartName="/ppt/slides/slide87.xml"/>
  <Override ContentType="application/vnd.openxmlformats-officedocument.presentationml.slide+xml" PartName="/ppt/slides/slide96.xml"/>
  <Override ContentType="application/vnd.openxmlformats-package.core-properties+xml" PartName="/docProps/core.xml"/>
  <Override ContentType="application/vnd.openxmlformats-officedocument.presentationml.slide+xml" PartName="/ppt/slides/slide6.xml"/>
  <Override ContentType="application/vnd.openxmlformats-officedocument.presentationml.slide+xml" PartName="/ppt/slides/slide38.xml"/>
  <Override ContentType="application/vnd.openxmlformats-officedocument.presentationml.slide+xml" PartName="/ppt/slides/slide56.xml"/>
  <Override ContentType="application/vnd.openxmlformats-officedocument.presentationml.slide+xml" PartName="/ppt/slides/slide67.xml"/>
  <Override ContentType="application/vnd.openxmlformats-officedocument.presentationml.slide+xml" PartName="/ppt/slides/slide85.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7.xml"/>
  <Override ContentType="application/vnd.openxmlformats-officedocument.presentationml.slide+xml" PartName="/ppt/slides/slide45.xml"/>
  <Override ContentType="application/vnd.openxmlformats-officedocument.presentationml.slide+xml" PartName="/ppt/slides/slide74.xml"/>
  <Override ContentType="application/vnd.openxmlformats-officedocument.presentationml.slide+xml" PartName="/ppt/slides/slide92.xml"/>
  <Override ContentType="application/vnd.openxmlformats-officedocument.presentationml.slideLayout+xml" PartName="/ppt/slideLayouts/slideLayout4.xml"/>
  <Override ContentType="application/vnd.openxmlformats-officedocument.presentationml.slide+xml" PartName="/ppt/slides/slide2.xml"/>
  <Override ContentType="application/vnd.openxmlformats-officedocument.presentationml.slide+xml" PartName="/ppt/slides/slide16.xml"/>
  <Override ContentType="application/vnd.openxmlformats-officedocument.presentationml.slide+xml" PartName="/ppt/slides/slide34.xml"/>
  <Override ContentType="application/vnd.openxmlformats-officedocument.presentationml.slide+xml" PartName="/ppt/slides/slide52.xml"/>
  <Override ContentType="application/vnd.openxmlformats-officedocument.presentationml.slide+xml" PartName="/ppt/slides/slide63.xml"/>
  <Override ContentType="application/vnd.openxmlformats-officedocument.presentationml.slide+xml" PartName="/ppt/slides/slide81.xml"/>
  <Override ContentType="application/vnd.openxmlformats-officedocument.presentationml.slide+xml" PartName="/ppt/slides/slide100.xml"/>
  <Default ContentType="application/vnd.openxmlformats-package.relationships+xml" Extension="rels"/>
  <Override ContentType="application/vnd.openxmlformats-officedocument.presentationml.slide+xml" PartName="/ppt/slides/slide23.xml"/>
  <Override ContentType="application/vnd.openxmlformats-officedocument.presentationml.slide+xml" PartName="/ppt/slides/slide41.xml"/>
  <Override ContentType="application/vnd.openxmlformats-officedocument.presentationml.slide+xml" PartName="/ppt/slides/slide70.xml"/>
  <Override ContentType="application/vnd.openxmlformats-officedocument.presentationml.slide+xml" PartName="/ppt/slides/slide12.xml"/>
  <Override ContentType="application/vnd.openxmlformats-officedocument.presentationml.slide+xml" PartName="/ppt/slides/slide30.xml"/>
  <Override ContentType="application/vnd.openxmlformats-officedocument.presentationml.slideLayout+xml" PartName="/ppt/slideLayouts/slideLayout11.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257" r:id="rId2"/>
    <p:sldId id="258" r:id="rId3"/>
    <p:sldId id="259" r:id="rId4"/>
    <p:sldId id="260" r:id="rId5"/>
    <p:sldId id="261" r:id="rId6"/>
    <p:sldId id="262" r:id="rId7"/>
    <p:sldId id="356" r:id="rId8"/>
    <p:sldId id="263" r:id="rId9"/>
    <p:sldId id="299" r:id="rId10"/>
    <p:sldId id="313" r:id="rId11"/>
    <p:sldId id="266" r:id="rId12"/>
    <p:sldId id="278" r:id="rId13"/>
    <p:sldId id="269" r:id="rId14"/>
    <p:sldId id="292" r:id="rId15"/>
    <p:sldId id="293" r:id="rId16"/>
    <p:sldId id="270" r:id="rId17"/>
    <p:sldId id="355" r:id="rId18"/>
    <p:sldId id="330" r:id="rId19"/>
    <p:sldId id="331" r:id="rId20"/>
    <p:sldId id="332" r:id="rId21"/>
    <p:sldId id="301" r:id="rId22"/>
    <p:sldId id="302" r:id="rId23"/>
    <p:sldId id="303" r:id="rId24"/>
    <p:sldId id="304" r:id="rId25"/>
    <p:sldId id="294" r:id="rId26"/>
    <p:sldId id="298" r:id="rId27"/>
    <p:sldId id="271" r:id="rId28"/>
    <p:sldId id="352" r:id="rId29"/>
    <p:sldId id="353" r:id="rId30"/>
    <p:sldId id="284" r:id="rId31"/>
    <p:sldId id="357" r:id="rId32"/>
    <p:sldId id="359" r:id="rId33"/>
    <p:sldId id="305" r:id="rId34"/>
    <p:sldId id="306" r:id="rId35"/>
    <p:sldId id="307" r:id="rId36"/>
    <p:sldId id="310" r:id="rId37"/>
    <p:sldId id="311" r:id="rId38"/>
    <p:sldId id="312" r:id="rId39"/>
    <p:sldId id="309" r:id="rId40"/>
    <p:sldId id="272" r:id="rId41"/>
    <p:sldId id="275" r:id="rId42"/>
    <p:sldId id="360" r:id="rId43"/>
    <p:sldId id="274" r:id="rId44"/>
    <p:sldId id="273" r:id="rId45"/>
    <p:sldId id="265" r:id="rId46"/>
    <p:sldId id="276" r:id="rId47"/>
    <p:sldId id="277" r:id="rId48"/>
    <p:sldId id="279" r:id="rId49"/>
    <p:sldId id="325" r:id="rId50"/>
    <p:sldId id="326" r:id="rId51"/>
    <p:sldId id="348" r:id="rId52"/>
    <p:sldId id="349" r:id="rId53"/>
    <p:sldId id="300" r:id="rId54"/>
    <p:sldId id="283" r:id="rId55"/>
    <p:sldId id="282" r:id="rId56"/>
    <p:sldId id="287" r:id="rId57"/>
    <p:sldId id="361" r:id="rId58"/>
    <p:sldId id="362" r:id="rId59"/>
    <p:sldId id="280" r:id="rId60"/>
    <p:sldId id="281" r:id="rId61"/>
    <p:sldId id="295" r:id="rId62"/>
    <p:sldId id="315" r:id="rId63"/>
    <p:sldId id="321" r:id="rId64"/>
    <p:sldId id="316" r:id="rId65"/>
    <p:sldId id="320" r:id="rId66"/>
    <p:sldId id="318" r:id="rId67"/>
    <p:sldId id="319" r:id="rId68"/>
    <p:sldId id="291" r:id="rId69"/>
    <p:sldId id="286" r:id="rId70"/>
    <p:sldId id="296" r:id="rId71"/>
    <p:sldId id="366" r:id="rId72"/>
    <p:sldId id="322" r:id="rId73"/>
    <p:sldId id="363" r:id="rId74"/>
    <p:sldId id="364" r:id="rId75"/>
    <p:sldId id="365" r:id="rId76"/>
    <p:sldId id="297" r:id="rId77"/>
    <p:sldId id="351" r:id="rId78"/>
    <p:sldId id="350" r:id="rId79"/>
    <p:sldId id="323" r:id="rId80"/>
    <p:sldId id="324" r:id="rId81"/>
    <p:sldId id="347"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29" r:id="rId96"/>
    <p:sldId id="327" r:id="rId97"/>
    <p:sldId id="328" r:id="rId98"/>
    <p:sldId id="368" r:id="rId99"/>
    <p:sldId id="369" r:id="rId100"/>
    <p:sldId id="367" r:id="rId101"/>
    <p:sldId id="370" r:id="rId102"/>
    <p:sldId id="289"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A89D6C-F1AA-4962-A3D6-BA47E649E17D}" type="datetimeFigureOut">
              <a:rPr lang="en-US" smtClean="0"/>
              <a:pPr/>
              <a:t>3/27/2018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D6EB86-1A21-4D6D-8449-D750936467B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D6EB86-1A21-4D6D-8449-D750936467B8}" type="slidenum">
              <a:rPr lang="en-US" smtClean="0"/>
              <a:pPr/>
              <a:t>54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1C7A20-6009-4863-A5F8-D21D509B3730}" type="datetimeFigureOut">
              <a:rPr lang="en-US" smtClean="0"/>
              <a:pPr/>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C7A20-6009-4863-A5F8-D21D509B3730}" type="datetimeFigureOut">
              <a:rPr lang="en-US" smtClean="0"/>
              <a:pPr/>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C7A20-6009-4863-A5F8-D21D509B3730}" type="datetimeFigureOut">
              <a:rPr lang="en-US" smtClean="0"/>
              <a:pPr/>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C7A20-6009-4863-A5F8-D21D509B3730}" type="datetimeFigureOut">
              <a:rPr lang="en-US" smtClean="0"/>
              <a:pPr/>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1C7A20-6009-4863-A5F8-D21D509B3730}" type="datetimeFigureOut">
              <a:rPr lang="en-US" smtClean="0"/>
              <a:pPr/>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1C7A20-6009-4863-A5F8-D21D509B3730}" type="datetimeFigureOut">
              <a:rPr lang="en-US" smtClean="0"/>
              <a:pPr/>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1C7A20-6009-4863-A5F8-D21D509B3730}" type="datetimeFigureOut">
              <a:rPr lang="en-US" smtClean="0"/>
              <a:pPr/>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1C7A20-6009-4863-A5F8-D21D509B3730}" type="datetimeFigureOut">
              <a:rPr lang="en-US" smtClean="0"/>
              <a:pPr/>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1C7A20-6009-4863-A5F8-D21D509B3730}" type="datetimeFigureOut">
              <a:rPr lang="en-US" smtClean="0"/>
              <a:pPr/>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1C7A20-6009-4863-A5F8-D21D509B3730}" type="datetimeFigureOut">
              <a:rPr lang="en-US" smtClean="0"/>
              <a:pPr/>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1C7A20-6009-4863-A5F8-D21D509B3730}" type="datetimeFigureOut">
              <a:rPr lang="en-US" smtClean="0"/>
              <a:pPr/>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C7A20-6009-4863-A5F8-D21D509B3730}" type="datetimeFigureOut">
              <a:rPr lang="en-US" smtClean="0"/>
              <a:pPr/>
              <a:t>3/27/2018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69546-2C23-4DA0-AC05-AE2CC929FC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4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4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4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gi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6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7.xml"/><Relationship Id="rId4" Type="http://schemas.openxmlformats.org/officeDocument/2006/relationships/image" Target="../media/image88.jpeg"/></Relationships>
</file>

<file path=ppt/slides/_rels/slide6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7.xml"/><Relationship Id="rId4" Type="http://schemas.openxmlformats.org/officeDocument/2006/relationships/image" Target="../media/image9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82.jpeg"/><Relationship Id="rId1" Type="http://schemas.openxmlformats.org/officeDocument/2006/relationships/slideLayout" Target="../slideLayouts/slideLayout7.xml"/><Relationship Id="rId4" Type="http://schemas.openxmlformats.org/officeDocument/2006/relationships/image" Target="../media/image105.jpeg"/></Relationships>
</file>

<file path=ppt/slides/_rels/slide77.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gif"/><Relationship Id="rId1" Type="http://schemas.openxmlformats.org/officeDocument/2006/relationships/slideLayout" Target="../slideLayouts/slideLayout7.xml"/><Relationship Id="rId4" Type="http://schemas.openxmlformats.org/officeDocument/2006/relationships/image" Target="../media/image114.gif"/></Relationships>
</file>

<file path=ppt/slides/_rels/slide82.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128.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image" Target="../media/image130.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1.JPG"/>
          <p:cNvPicPr>
            <a:picLocks noChangeAspect="1"/>
          </p:cNvPicPr>
          <p:nvPr/>
        </p:nvPicPr>
        <p:blipFill>
          <a:blip r:embed="rId2" cstate="print">
            <a:lum bright="10000"/>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logo-in.jpg"/>
          <p:cNvPicPr>
            <a:picLocks noChangeAspect="1"/>
          </p:cNvPicPr>
          <p:nvPr/>
        </p:nvPicPr>
        <p:blipFill>
          <a:blip r:embed="rId3" cstate="print"/>
          <a:stretch>
            <a:fillRect/>
          </a:stretch>
        </p:blipFill>
        <p:spPr>
          <a:xfrm>
            <a:off x="0" y="0"/>
            <a:ext cx="9144000" cy="1295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0" y="381000"/>
            <a:ext cx="8763000" cy="6019800"/>
          </a:xfrm>
        </p:spPr>
        <p:txBody>
          <a:bodyPr>
            <a:normAutofit fontScale="70000" lnSpcReduction="20000"/>
          </a:bodyPr>
          <a:lstStyle/>
          <a:p>
            <a:pPr algn="just">
              <a:buNone/>
            </a:pPr>
            <a:r>
              <a:rPr lang="en-US" dirty="0" smtClean="0">
                <a:latin typeface="+mj-lt"/>
              </a:rPr>
              <a:t>     Forgetting the missed opportunities, unplanned happenings and the sense of remorse, sadness, regret, guilt or disappointment you must focus on accomplishments and achievements which came your way. It could even be a lesson worth learning from an experience. There are no deadlines for your dreams and goals. Always be open to change plans and not the goals.</a:t>
            </a:r>
          </a:p>
          <a:p>
            <a:pPr algn="just">
              <a:buNone/>
            </a:pPr>
            <a:r>
              <a:rPr lang="en-US" dirty="0" smtClean="0">
                <a:latin typeface="+mj-lt"/>
              </a:rPr>
              <a:t/>
            </a:r>
            <a:br>
              <a:rPr lang="en-US" dirty="0" smtClean="0">
                <a:latin typeface="+mj-lt"/>
              </a:rPr>
            </a:br>
            <a:r>
              <a:rPr lang="en-US" dirty="0" smtClean="0">
                <a:latin typeface="+mj-lt"/>
              </a:rPr>
              <a:t>Remember the exercise I accomplished with you in your very first classes, the filling of the virtual bucket with clearing things not needed anymore and overcoming self limiting beliefs vis-à-vis making amends in</a:t>
            </a:r>
          </a:p>
          <a:p>
            <a:pPr algn="just">
              <a:buNone/>
            </a:pPr>
            <a:r>
              <a:rPr lang="en-US" dirty="0" smtClean="0">
                <a:latin typeface="+mj-lt"/>
              </a:rPr>
              <a:t>     relationships.</a:t>
            </a:r>
          </a:p>
          <a:p>
            <a:pPr algn="just">
              <a:buNone/>
            </a:pPr>
            <a:r>
              <a:rPr lang="en-US" dirty="0" smtClean="0">
                <a:latin typeface="+mj-lt"/>
              </a:rPr>
              <a:t/>
            </a:r>
            <a:br>
              <a:rPr lang="en-US" dirty="0" smtClean="0">
                <a:latin typeface="+mj-lt"/>
              </a:rPr>
            </a:br>
            <a:r>
              <a:rPr lang="en-US" dirty="0" smtClean="0">
                <a:latin typeface="+mj-lt"/>
              </a:rPr>
              <a:t>So start the year by creating a virtual ‘SUCCESS JAR’ for yourself with all the colored chits, chits that contain your plans, goals and targets. This will fill you with enthusiasm and boost your courage whenever you open a chit out of it.</a:t>
            </a:r>
          </a:p>
          <a:p>
            <a:pPr>
              <a:buNone/>
            </a:pPr>
            <a:r>
              <a:rPr lang="en-US" dirty="0" smtClean="0">
                <a:latin typeface="+mj-lt"/>
              </a:rPr>
              <a:t/>
            </a:r>
            <a:br>
              <a:rPr lang="en-US" dirty="0" smtClean="0">
                <a:latin typeface="+mj-lt"/>
              </a:rPr>
            </a:br>
            <a:r>
              <a:rPr lang="en-US" dirty="0" smtClean="0">
                <a:latin typeface="+mj-lt"/>
              </a:rPr>
              <a:t>Dr. Yoginder Kataria</a:t>
            </a:r>
            <a:br>
              <a:rPr lang="en-US" dirty="0" smtClean="0">
                <a:latin typeface="+mj-lt"/>
              </a:rPr>
            </a:br>
            <a:r>
              <a:rPr lang="en-US" dirty="0" smtClean="0">
                <a:latin typeface="+mj-lt"/>
              </a:rPr>
              <a:t>HOD, BBA</a:t>
            </a:r>
            <a:endParaRPr lang="en-US" dirty="0">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152400" y="152400"/>
            <a:ext cx="8610600" cy="6324600"/>
          </a:xfrm>
        </p:spPr>
        <p:txBody>
          <a:bodyPr>
            <a:noAutofit/>
          </a:bodyPr>
          <a:lstStyle/>
          <a:p>
            <a:pPr>
              <a:buNone/>
            </a:pPr>
            <a:r>
              <a:rPr lang="en-US" sz="2300" dirty="0" smtClean="0"/>
              <a:t>     I came across an interesting write up and found it to be very relevant in today's fast changing hyper - competitive environment. </a:t>
            </a:r>
          </a:p>
          <a:p>
            <a:pPr>
              <a:buNone/>
            </a:pPr>
            <a:endParaRPr lang="en-US" sz="2300" dirty="0" smtClean="0"/>
          </a:p>
          <a:p>
            <a:pPr algn="just">
              <a:buNone/>
            </a:pPr>
            <a:r>
              <a:rPr lang="en-US" sz="2300" b="1" dirty="0" smtClean="0"/>
              <a:t>     Time to Say Goodbye to Performance Management  and Welcome      Performance Motivation?</a:t>
            </a:r>
          </a:p>
          <a:p>
            <a:pPr algn="just">
              <a:buNone/>
            </a:pPr>
            <a:endParaRPr lang="en-US" sz="2300" dirty="0" smtClean="0"/>
          </a:p>
          <a:p>
            <a:pPr algn="just">
              <a:buNone/>
            </a:pPr>
            <a:r>
              <a:rPr lang="en-US" sz="2300" dirty="0" smtClean="0"/>
              <a:t>     Many of us talked about performance management till the other day but that worked great in the </a:t>
            </a:r>
            <a:r>
              <a:rPr lang="en-US" sz="2300" dirty="0" err="1" smtClean="0"/>
              <a:t>1980s</a:t>
            </a:r>
            <a:r>
              <a:rPr lang="en-US" sz="2300" dirty="0" smtClean="0"/>
              <a:t>, Now , in the changed scenario it’s really time for us to upgrade our systems to performance motivation. </a:t>
            </a:r>
          </a:p>
          <a:p>
            <a:pPr algn="just">
              <a:buNone/>
            </a:pPr>
            <a:endParaRPr lang="en-US" sz="2300" dirty="0" smtClean="0"/>
          </a:p>
          <a:p>
            <a:pPr algn="just">
              <a:buNone/>
            </a:pPr>
            <a:r>
              <a:rPr lang="en-US" sz="2300" dirty="0" smtClean="0"/>
              <a:t>     Performance motivation is awesome and important because it creates intrinsic motivation. In fact, job descriptions and related stuff should cease from immediate effect. Job descriptions are boring and stupid and they don’t add value.</a:t>
            </a:r>
          </a:p>
          <a:p>
            <a:pPr algn="just">
              <a:buNone/>
            </a:pPr>
            <a:endParaRPr lang="en-US" sz="2300" dirty="0" smtClean="0"/>
          </a:p>
          <a:p>
            <a:pPr algn="just">
              <a:buNone/>
            </a:pPr>
            <a:r>
              <a:rPr lang="en-US" sz="2300" dirty="0" smtClean="0"/>
              <a:t>     Instead focus should be on impact descriptions.</a:t>
            </a:r>
          </a:p>
          <a:p>
            <a:pPr algn="just">
              <a:buNone/>
            </a:pPr>
            <a:endParaRPr lang="en-US" sz="2300" dirty="0" smtClean="0"/>
          </a:p>
          <a:p>
            <a:pPr algn="just">
              <a:buNone/>
            </a:pPr>
            <a:r>
              <a:rPr lang="en-US" sz="2300" dirty="0" smtClean="0"/>
              <a:t>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38200"/>
            <a:ext cx="8763000" cy="4893647"/>
          </a:xfrm>
          <a:prstGeom prst="rect">
            <a:avLst/>
          </a:prstGeom>
        </p:spPr>
        <p:txBody>
          <a:bodyPr wrap="square">
            <a:spAutoFit/>
          </a:bodyPr>
          <a:lstStyle/>
          <a:p>
            <a:pPr algn="just">
              <a:buNone/>
            </a:pPr>
            <a:r>
              <a:rPr lang="en-US" sz="2400" dirty="0" smtClean="0"/>
              <a:t>With impact descriptions, you take the old job descriptions, dust them off, and add just a few things to it such as who we are as a company, who you are to succeed in this role, how this role matters, how this role makes a dent in the universe, and who your ultimate customers are. </a:t>
            </a:r>
          </a:p>
          <a:p>
            <a:pPr algn="just">
              <a:buNone/>
            </a:pPr>
            <a:endParaRPr lang="en-US" sz="2400" dirty="0" smtClean="0"/>
          </a:p>
          <a:p>
            <a:pPr algn="just">
              <a:buNone/>
            </a:pPr>
            <a:r>
              <a:rPr lang="en-US" sz="2400" dirty="0" smtClean="0"/>
              <a:t>      Let’s not forget Daniel Pink in his famous book The Drive talks of three Principal elements of Motivation namely: autonomy , mastery &amp; purpose. So, We’re actually painting the picture of experience of safety, belonging, and mattering.</a:t>
            </a:r>
          </a:p>
          <a:p>
            <a:pPr algn="just">
              <a:buNone/>
            </a:pPr>
            <a:endParaRPr lang="en-US" sz="2400" dirty="0" smtClean="0"/>
          </a:p>
          <a:p>
            <a:pPr algn="just">
              <a:buNone/>
            </a:pPr>
            <a:r>
              <a:rPr lang="en-US" sz="2400" dirty="0" smtClean="0"/>
              <a:t>       So it’s time to take stock, reflect and move forward with new thinking!</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0" y="381000"/>
            <a:ext cx="4572000" cy="5668963"/>
          </a:xfrm>
        </p:spPr>
        <p:txBody>
          <a:bodyPr>
            <a:normAutofit/>
          </a:bodyPr>
          <a:lstStyle/>
          <a:p>
            <a:pPr algn="just"/>
            <a:r>
              <a:rPr lang="en-US" sz="2800" dirty="0" smtClean="0">
                <a:latin typeface="+mj-lt"/>
                <a:cs typeface="Times New Roman" pitchFamily="18" charset="0"/>
              </a:rPr>
              <a:t>BBA, HOD</a:t>
            </a:r>
          </a:p>
          <a:p>
            <a:pPr algn="just">
              <a:buNone/>
            </a:pPr>
            <a:r>
              <a:rPr lang="en-US" sz="2800" dirty="0" smtClean="0">
                <a:latin typeface="+mj-lt"/>
                <a:cs typeface="Times New Roman" pitchFamily="18" charset="0"/>
              </a:rPr>
              <a:t>(Dr. Yoginder  Singh Kataria)</a:t>
            </a:r>
          </a:p>
          <a:p>
            <a:pPr algn="just"/>
            <a:endParaRPr lang="en-US" sz="2800" dirty="0" smtClean="0">
              <a:latin typeface="+mj-lt"/>
              <a:cs typeface="Times New Roman" pitchFamily="18" charset="0"/>
            </a:endParaRPr>
          </a:p>
          <a:p>
            <a:pPr algn="just"/>
            <a:endParaRPr lang="en-US" sz="2800" dirty="0" smtClean="0">
              <a:latin typeface="+mj-lt"/>
              <a:cs typeface="Times New Roman" pitchFamily="18" charset="0"/>
            </a:endParaRPr>
          </a:p>
          <a:p>
            <a:pPr algn="just"/>
            <a:endParaRPr lang="en-US" sz="2800" dirty="0" smtClean="0">
              <a:latin typeface="+mj-lt"/>
              <a:cs typeface="Times New Roman" pitchFamily="18" charset="0"/>
            </a:endParaRPr>
          </a:p>
          <a:p>
            <a:pPr algn="just"/>
            <a:r>
              <a:rPr lang="en-US" sz="2800" dirty="0" smtClean="0">
                <a:latin typeface="+mj-lt"/>
                <a:cs typeface="Times New Roman" pitchFamily="18" charset="0"/>
              </a:rPr>
              <a:t>BBA, E-Committee</a:t>
            </a:r>
          </a:p>
          <a:p>
            <a:pPr algn="just">
              <a:buNone/>
            </a:pPr>
            <a:r>
              <a:rPr lang="en-US" sz="2800" dirty="0" smtClean="0">
                <a:latin typeface="+mj-lt"/>
                <a:cs typeface="Times New Roman" pitchFamily="18" charset="0"/>
              </a:rPr>
              <a:t>(Mr. Jagmohan Malhotra)</a:t>
            </a:r>
          </a:p>
          <a:p>
            <a:pPr algn="just">
              <a:buNone/>
            </a:pPr>
            <a:r>
              <a:rPr lang="en-US" sz="2800" dirty="0" smtClean="0">
                <a:latin typeface="+mj-lt"/>
                <a:cs typeface="Times New Roman" pitchFamily="18" charset="0"/>
              </a:rPr>
              <a:t>(Ms.  Sakshi </a:t>
            </a:r>
            <a:r>
              <a:rPr lang="en-US" sz="2800" dirty="0" err="1" smtClean="0">
                <a:latin typeface="+mj-lt"/>
                <a:cs typeface="Times New Roman" pitchFamily="18" charset="0"/>
              </a:rPr>
              <a:t>Garg</a:t>
            </a:r>
            <a:r>
              <a:rPr lang="en-US" sz="2800" dirty="0" smtClean="0">
                <a:latin typeface="+mj-lt"/>
                <a:cs typeface="Times New Roman" pitchFamily="18" charset="0"/>
              </a:rPr>
              <a:t>)</a:t>
            </a:r>
          </a:p>
          <a:p>
            <a:pPr algn="just">
              <a:buNone/>
            </a:pPr>
            <a:r>
              <a:rPr lang="en-US" sz="2800" dirty="0" smtClean="0">
                <a:latin typeface="+mj-lt"/>
                <a:cs typeface="Times New Roman" pitchFamily="18" charset="0"/>
              </a:rPr>
              <a:t>(Ms. </a:t>
            </a:r>
            <a:r>
              <a:rPr lang="en-US" sz="2800" dirty="0" err="1" smtClean="0">
                <a:latin typeface="+mj-lt"/>
                <a:cs typeface="Times New Roman" pitchFamily="18" charset="0"/>
              </a:rPr>
              <a:t>Simranjeet</a:t>
            </a:r>
            <a:r>
              <a:rPr lang="en-US" sz="2800" dirty="0" smtClean="0">
                <a:latin typeface="+mj-lt"/>
                <a:cs typeface="Times New Roman" pitchFamily="18" charset="0"/>
              </a:rPr>
              <a:t> </a:t>
            </a:r>
            <a:r>
              <a:rPr lang="en-US" sz="2800" dirty="0" err="1" smtClean="0">
                <a:latin typeface="+mj-lt"/>
                <a:cs typeface="Times New Roman" pitchFamily="18" charset="0"/>
              </a:rPr>
              <a:t>Kaur</a:t>
            </a:r>
            <a:r>
              <a:rPr lang="en-US" sz="2800" dirty="0" smtClean="0">
                <a:latin typeface="+mj-lt"/>
                <a:cs typeface="Times New Roman" pitchFamily="18" charset="0"/>
              </a:rPr>
              <a:t>)</a:t>
            </a:r>
          </a:p>
          <a:p>
            <a:pPr algn="just">
              <a:buNone/>
            </a:pPr>
            <a:r>
              <a:rPr lang="en-US" sz="2800" dirty="0" smtClean="0">
                <a:latin typeface="+mj-lt"/>
                <a:cs typeface="Times New Roman" pitchFamily="18" charset="0"/>
              </a:rPr>
              <a:t>(Ms. </a:t>
            </a:r>
            <a:r>
              <a:rPr lang="en-US" sz="2800" dirty="0" err="1" smtClean="0">
                <a:latin typeface="+mj-lt"/>
                <a:cs typeface="Times New Roman" pitchFamily="18" charset="0"/>
              </a:rPr>
              <a:t>Simran</a:t>
            </a:r>
            <a:r>
              <a:rPr lang="en-US" sz="2800" dirty="0" smtClean="0">
                <a:latin typeface="+mj-lt"/>
                <a:cs typeface="Times New Roman" pitchFamily="18" charset="0"/>
              </a:rPr>
              <a:t> </a:t>
            </a:r>
            <a:r>
              <a:rPr lang="en-US" sz="2800" dirty="0" err="1" smtClean="0">
                <a:latin typeface="+mj-lt"/>
                <a:cs typeface="Times New Roman" pitchFamily="18" charset="0"/>
              </a:rPr>
              <a:t>Verma</a:t>
            </a:r>
            <a:r>
              <a:rPr lang="en-US" sz="2800" dirty="0" smtClean="0">
                <a:latin typeface="+mj-lt"/>
                <a:cs typeface="Times New Roman" pitchFamily="18" charset="0"/>
              </a:rPr>
              <a:t>)</a:t>
            </a:r>
            <a:endParaRPr lang="en-US" sz="2800" dirty="0">
              <a:latin typeface="+mj-lt"/>
              <a:cs typeface="Times New Roman" pitchFamily="18" charset="0"/>
            </a:endParaRPr>
          </a:p>
        </p:txBody>
      </p:sp>
      <p:pic>
        <p:nvPicPr>
          <p:cNvPr id="2050" name="Picture 2" descr="Image result for thank you"/>
          <p:cNvPicPr>
            <a:picLocks noChangeAspect="1" noChangeArrowheads="1"/>
          </p:cNvPicPr>
          <p:nvPr/>
        </p:nvPicPr>
        <p:blipFill>
          <a:blip r:embed="rId2" cstate="print"/>
          <a:srcRect/>
          <a:stretch>
            <a:fillRect/>
          </a:stretch>
        </p:blipFill>
        <p:spPr bwMode="auto">
          <a:xfrm>
            <a:off x="4495800" y="381000"/>
            <a:ext cx="4276725" cy="591381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elcome LOGO"/>
          <p:cNvPicPr>
            <a:picLocks noChangeAspect="1" noChangeArrowheads="1"/>
          </p:cNvPicPr>
          <p:nvPr/>
        </p:nvPicPr>
        <p:blipFill>
          <a:blip r:embed="rId2" cstate="print"/>
          <a:srcRect/>
          <a:stretch>
            <a:fillRect/>
          </a:stretch>
        </p:blipFill>
        <p:spPr bwMode="auto">
          <a:xfrm>
            <a:off x="381000" y="1600200"/>
            <a:ext cx="8229600" cy="3657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838200"/>
            <a:ext cx="4038600" cy="2585323"/>
          </a:xfrm>
          <a:prstGeom prst="rect">
            <a:avLst/>
          </a:prstGeom>
          <a:noFill/>
        </p:spPr>
        <p:txBody>
          <a:bodyPr wrap="square" rtlCol="0">
            <a:spAutoFit/>
          </a:bodyPr>
          <a:lstStyle/>
          <a:p>
            <a:pPr algn="just" fontAlgn="base"/>
            <a:r>
              <a:rPr lang="en-US" dirty="0" smtClean="0"/>
              <a:t>As we bid ‘Good Bye’ to 2017 and wave welcome flags to 2018, we are probably telling ourselves ‘let by gone, be by gone’ and thinking in our minds to set sight on newer heights. With the beginning of the ‘even’ semester there are even new names in the faculty team of BBA with 3 new faces.</a:t>
            </a:r>
          </a:p>
          <a:p>
            <a:pPr algn="just"/>
            <a:endParaRPr lang="en-US" dirty="0"/>
          </a:p>
        </p:txBody>
      </p:sp>
      <p:pic>
        <p:nvPicPr>
          <p:cNvPr id="4" name="Picture 2" descr="C:\Users\piet.9WFUVIFXATVVK7Z\Desktop\IMG-20180125-WA0023.jpg"/>
          <p:cNvPicPr>
            <a:picLocks noChangeAspect="1" noChangeArrowheads="1"/>
          </p:cNvPicPr>
          <p:nvPr/>
        </p:nvPicPr>
        <p:blipFill>
          <a:blip r:embed="rId2" cstate="print"/>
          <a:srcRect t="13333" r="36667" b="48018"/>
          <a:stretch>
            <a:fillRect/>
          </a:stretch>
        </p:blipFill>
        <p:spPr bwMode="auto">
          <a:xfrm>
            <a:off x="609600" y="4095750"/>
            <a:ext cx="2971800" cy="2228850"/>
          </a:xfrm>
          <a:prstGeom prst="rect">
            <a:avLst/>
          </a:prstGeom>
          <a:noFill/>
        </p:spPr>
      </p:pic>
      <p:pic>
        <p:nvPicPr>
          <p:cNvPr id="5" name="Picture 2" descr="C:\Users\piet.9WFUVIFXATVVK7Z\Desktop\2018-01-25-10-04-36-896.jpg"/>
          <p:cNvPicPr>
            <a:picLocks noChangeAspect="1" noChangeArrowheads="1"/>
          </p:cNvPicPr>
          <p:nvPr/>
        </p:nvPicPr>
        <p:blipFill>
          <a:blip r:embed="rId3" cstate="print">
            <a:lum bright="10000"/>
          </a:blip>
          <a:srcRect l="10370" t="14444" r="27778" b="50000"/>
          <a:stretch>
            <a:fillRect/>
          </a:stretch>
        </p:blipFill>
        <p:spPr bwMode="auto">
          <a:xfrm>
            <a:off x="5181600" y="3962400"/>
            <a:ext cx="2982515" cy="2286000"/>
          </a:xfrm>
          <a:prstGeom prst="rect">
            <a:avLst/>
          </a:prstGeom>
          <a:noFill/>
        </p:spPr>
      </p:pic>
      <p:sp>
        <p:nvSpPr>
          <p:cNvPr id="6" name="Rectangle 5"/>
          <p:cNvSpPr/>
          <p:nvPr/>
        </p:nvSpPr>
        <p:spPr>
          <a:xfrm>
            <a:off x="838200" y="6248401"/>
            <a:ext cx="1676400" cy="646331"/>
          </a:xfrm>
          <a:prstGeom prst="rect">
            <a:avLst/>
          </a:prstGeom>
        </p:spPr>
        <p:txBody>
          <a:bodyPr wrap="square">
            <a:spAutoFit/>
          </a:bodyPr>
          <a:lstStyle/>
          <a:p>
            <a:r>
              <a:rPr lang="en-US" dirty="0" smtClean="0"/>
              <a:t>Ms. Simranjeet </a:t>
            </a:r>
          </a:p>
          <a:p>
            <a:endParaRPr lang="en-US" dirty="0"/>
          </a:p>
        </p:txBody>
      </p:sp>
      <p:sp>
        <p:nvSpPr>
          <p:cNvPr id="7" name="Rectangle 6"/>
          <p:cNvSpPr/>
          <p:nvPr/>
        </p:nvSpPr>
        <p:spPr>
          <a:xfrm>
            <a:off x="5715000" y="6334780"/>
            <a:ext cx="1752600" cy="523220"/>
          </a:xfrm>
          <a:prstGeom prst="rect">
            <a:avLst/>
          </a:prstGeom>
        </p:spPr>
        <p:txBody>
          <a:bodyPr wrap="square">
            <a:spAutoFit/>
          </a:bodyPr>
          <a:lstStyle/>
          <a:p>
            <a:r>
              <a:rPr lang="en-US" sz="1400" dirty="0" smtClean="0"/>
              <a:t>Ms. Simran Verma </a:t>
            </a:r>
            <a:br>
              <a:rPr lang="en-US" sz="1400" dirty="0" smtClean="0"/>
            </a:br>
            <a:endParaRPr lang="en-US" sz="1400" dirty="0"/>
          </a:p>
        </p:txBody>
      </p:sp>
      <p:sp>
        <p:nvSpPr>
          <p:cNvPr id="8" name="Rectangle 7"/>
          <p:cNvSpPr/>
          <p:nvPr/>
        </p:nvSpPr>
        <p:spPr>
          <a:xfrm>
            <a:off x="5638800" y="3429000"/>
            <a:ext cx="1685654" cy="369332"/>
          </a:xfrm>
          <a:prstGeom prst="rect">
            <a:avLst/>
          </a:prstGeom>
        </p:spPr>
        <p:txBody>
          <a:bodyPr wrap="none">
            <a:spAutoFit/>
          </a:bodyPr>
          <a:lstStyle/>
          <a:p>
            <a:pPr fontAlgn="base"/>
            <a:r>
              <a:rPr lang="en-US" dirty="0" smtClean="0"/>
              <a:t>Dr. </a:t>
            </a:r>
            <a:r>
              <a:rPr lang="en-US" dirty="0" err="1" smtClean="0"/>
              <a:t>Annu</a:t>
            </a:r>
            <a:r>
              <a:rPr lang="en-US" dirty="0" smtClean="0"/>
              <a:t> Dahiya</a:t>
            </a:r>
          </a:p>
        </p:txBody>
      </p:sp>
      <p:pic>
        <p:nvPicPr>
          <p:cNvPr id="10" name="Picture 9" descr="IMG_0118.JPG"/>
          <p:cNvPicPr>
            <a:picLocks noChangeAspect="1"/>
          </p:cNvPicPr>
          <p:nvPr/>
        </p:nvPicPr>
        <p:blipFill>
          <a:blip r:embed="rId4" cstate="print">
            <a:lum bright="10000"/>
          </a:blip>
          <a:srcRect t="31250" r="69167" b="7500"/>
          <a:stretch>
            <a:fillRect/>
          </a:stretch>
        </p:blipFill>
        <p:spPr>
          <a:xfrm>
            <a:off x="5410200" y="457201"/>
            <a:ext cx="2209800" cy="292649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areer seminar logo"/>
          <p:cNvPicPr>
            <a:picLocks noChangeAspect="1" noChangeArrowheads="1"/>
          </p:cNvPicPr>
          <p:nvPr/>
        </p:nvPicPr>
        <p:blipFill>
          <a:blip r:embed="rId2" cstate="print"/>
          <a:srcRect/>
          <a:stretch>
            <a:fillRect/>
          </a:stretch>
        </p:blipFill>
        <p:spPr bwMode="auto">
          <a:xfrm>
            <a:off x="304800" y="228600"/>
            <a:ext cx="7895769" cy="3886200"/>
          </a:xfrm>
          <a:prstGeom prst="rect">
            <a:avLst/>
          </a:prstGeom>
          <a:noFill/>
        </p:spPr>
      </p:pic>
      <p:pic>
        <p:nvPicPr>
          <p:cNvPr id="1028" name="Picture 4" descr="Image result for interaction logo"/>
          <p:cNvPicPr>
            <a:picLocks noChangeAspect="1" noChangeArrowheads="1"/>
          </p:cNvPicPr>
          <p:nvPr/>
        </p:nvPicPr>
        <p:blipFill>
          <a:blip r:embed="rId3" cstate="print"/>
          <a:srcRect/>
          <a:stretch>
            <a:fillRect/>
          </a:stretch>
        </p:blipFill>
        <p:spPr bwMode="auto">
          <a:xfrm>
            <a:off x="381000" y="4404923"/>
            <a:ext cx="7010400" cy="2453077"/>
          </a:xfrm>
          <a:prstGeom prst="rect">
            <a:avLst/>
          </a:prstGeom>
          <a:noFill/>
        </p:spPr>
      </p:pic>
      <p:sp>
        <p:nvSpPr>
          <p:cNvPr id="4" name="Title 3"/>
          <p:cNvSpPr>
            <a:spLocks noGrp="1"/>
          </p:cNvSpPr>
          <p:nvPr>
            <p:ph type="title"/>
          </p:nvPr>
        </p:nvSpPr>
        <p:spPr>
          <a:xfrm>
            <a:off x="7086600" y="6096000"/>
            <a:ext cx="2057400" cy="609600"/>
          </a:xfrm>
        </p:spPr>
        <p:txBody>
          <a:bodyPr>
            <a:normAutofit/>
          </a:bodyPr>
          <a:lstStyle/>
          <a:p>
            <a:r>
              <a:rPr lang="en-US" sz="2400" b="1" dirty="0" smtClean="0"/>
              <a:t>15-Jan-2018</a:t>
            </a:r>
            <a:endParaRPr lang="en-US" sz="2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257800"/>
            <a:ext cx="8610600" cy="1341438"/>
          </a:xfrm>
        </p:spPr>
        <p:txBody>
          <a:bodyPr>
            <a:normAutofit fontScale="90000"/>
          </a:bodyPr>
          <a:lstStyle/>
          <a:p>
            <a:pPr algn="just"/>
            <a:r>
              <a:rPr lang="en-US" sz="2400" dirty="0" smtClean="0"/>
              <a:t>A seminar on Career interaction was held for BBA 2</a:t>
            </a:r>
            <a:r>
              <a:rPr lang="en-US" sz="2400" baseline="30000" dirty="0" smtClean="0"/>
              <a:t>nd</a:t>
            </a:r>
            <a:r>
              <a:rPr lang="en-US" sz="2400" dirty="0" smtClean="0"/>
              <a:t> year students which was headed by Prof. K K Paliwal, Director PIET along with Dr. </a:t>
            </a:r>
            <a:r>
              <a:rPr lang="en-US" sz="2400" dirty="0" err="1" smtClean="0"/>
              <a:t>Nidhi</a:t>
            </a:r>
            <a:r>
              <a:rPr lang="en-US" sz="2400" dirty="0" smtClean="0"/>
              <a:t> </a:t>
            </a:r>
            <a:r>
              <a:rPr lang="en-US" sz="2400" dirty="0" err="1" smtClean="0"/>
              <a:t>Singhal</a:t>
            </a:r>
            <a:r>
              <a:rPr lang="en-US" sz="2400" dirty="0" smtClean="0"/>
              <a:t>, </a:t>
            </a:r>
            <a:r>
              <a:rPr lang="en-IN" sz="2400" dirty="0" smtClean="0"/>
              <a:t>Director, Corporate and International affairs </a:t>
            </a:r>
            <a:r>
              <a:rPr lang="en-US" sz="2400" dirty="0" smtClean="0"/>
              <a:t>and Dr. Yoginder Singh Kataria, HOD, BBA </a:t>
            </a:r>
            <a:endParaRPr lang="en-US" sz="2400" dirty="0"/>
          </a:p>
        </p:txBody>
      </p:sp>
      <p:pic>
        <p:nvPicPr>
          <p:cNvPr id="2050" name="Picture 2" descr="D:\Sakshi Garg\Photos\Placement Interaction(15 Jan 2018)\Pics\DSC_0115.JPG"/>
          <p:cNvPicPr>
            <a:picLocks noChangeAspect="1" noChangeArrowheads="1"/>
          </p:cNvPicPr>
          <p:nvPr/>
        </p:nvPicPr>
        <p:blipFill>
          <a:blip r:embed="rId2" cstate="print">
            <a:lum bright="10000"/>
          </a:blip>
          <a:srcRect l="17500" t="19920" r="22500"/>
          <a:stretch>
            <a:fillRect/>
          </a:stretch>
        </p:blipFill>
        <p:spPr bwMode="auto">
          <a:xfrm>
            <a:off x="152400" y="152400"/>
            <a:ext cx="5486400" cy="4868693"/>
          </a:xfrm>
          <a:prstGeom prst="rect">
            <a:avLst/>
          </a:prstGeom>
          <a:noFill/>
        </p:spPr>
      </p:pic>
      <p:pic>
        <p:nvPicPr>
          <p:cNvPr id="2051" name="Picture 3" descr="D:\Sakshi Garg\Photos\Placement Interaction(15 Jan 2018)\Pics\DSC_0118.JPG"/>
          <p:cNvPicPr>
            <a:picLocks noChangeAspect="1" noChangeArrowheads="1"/>
          </p:cNvPicPr>
          <p:nvPr/>
        </p:nvPicPr>
        <p:blipFill>
          <a:blip r:embed="rId3" cstate="print">
            <a:lum bright="10000"/>
          </a:blip>
          <a:srcRect l="20833" t="38720" r="47500"/>
          <a:stretch>
            <a:fillRect/>
          </a:stretch>
        </p:blipFill>
        <p:spPr bwMode="auto">
          <a:xfrm>
            <a:off x="5867400" y="838200"/>
            <a:ext cx="2895600" cy="372569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a:bodyPr>
          <a:lstStyle/>
          <a:p>
            <a:r>
              <a:rPr lang="en-US" dirty="0" smtClean="0"/>
              <a:t>A view of the audience for Career Interaction</a:t>
            </a:r>
            <a:endParaRPr lang="en-US" dirty="0"/>
          </a:p>
        </p:txBody>
      </p:sp>
      <p:pic>
        <p:nvPicPr>
          <p:cNvPr id="3074" name="Picture 2" descr="D:\Sakshi Garg\Photos\Placement Interaction(15 Jan 2018)\Pics\DSC_0106.JPG"/>
          <p:cNvPicPr>
            <a:picLocks noChangeAspect="1" noChangeArrowheads="1"/>
          </p:cNvPicPr>
          <p:nvPr/>
        </p:nvPicPr>
        <p:blipFill>
          <a:blip r:embed="rId2" cstate="print">
            <a:lum bright="10000"/>
          </a:blip>
          <a:srcRect l="12500" t="42480"/>
          <a:stretch>
            <a:fillRect/>
          </a:stretch>
        </p:blipFill>
        <p:spPr bwMode="auto">
          <a:xfrm>
            <a:off x="457200" y="2209800"/>
            <a:ext cx="8001000" cy="410669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INDUSTRIAL VISIT LOGO"/>
          <p:cNvPicPr>
            <a:picLocks noChangeAspect="1" noChangeArrowheads="1"/>
          </p:cNvPicPr>
          <p:nvPr/>
        </p:nvPicPr>
        <p:blipFill>
          <a:blip r:embed="rId2" cstate="print"/>
          <a:srcRect t="5333" b="22667"/>
          <a:stretch>
            <a:fillRect/>
          </a:stretch>
        </p:blipFill>
        <p:spPr bwMode="auto">
          <a:xfrm>
            <a:off x="609600" y="152400"/>
            <a:ext cx="7620000" cy="4114800"/>
          </a:xfrm>
          <a:prstGeom prst="rect">
            <a:avLst/>
          </a:prstGeom>
          <a:noFill/>
        </p:spPr>
      </p:pic>
      <p:pic>
        <p:nvPicPr>
          <p:cNvPr id="4100" name="Picture 4" descr="Image result for safal logo"/>
          <p:cNvPicPr>
            <a:picLocks noChangeAspect="1" noChangeArrowheads="1"/>
          </p:cNvPicPr>
          <p:nvPr/>
        </p:nvPicPr>
        <p:blipFill>
          <a:blip r:embed="rId3" cstate="print"/>
          <a:srcRect/>
          <a:stretch>
            <a:fillRect/>
          </a:stretch>
        </p:blipFill>
        <p:spPr bwMode="auto">
          <a:xfrm>
            <a:off x="1447800" y="4267200"/>
            <a:ext cx="6248400" cy="2209800"/>
          </a:xfrm>
          <a:prstGeom prst="rect">
            <a:avLst/>
          </a:prstGeom>
          <a:noFill/>
        </p:spPr>
      </p:pic>
      <p:sp>
        <p:nvSpPr>
          <p:cNvPr id="5" name="Title 4"/>
          <p:cNvSpPr>
            <a:spLocks noGrp="1"/>
          </p:cNvSpPr>
          <p:nvPr>
            <p:ph type="title"/>
          </p:nvPr>
        </p:nvSpPr>
        <p:spPr>
          <a:xfrm>
            <a:off x="6553200" y="6324600"/>
            <a:ext cx="2895600" cy="350838"/>
          </a:xfrm>
        </p:spPr>
        <p:txBody>
          <a:bodyPr>
            <a:noAutofit/>
          </a:bodyPr>
          <a:lstStyle/>
          <a:p>
            <a:r>
              <a:rPr lang="en-US" sz="2000" b="1" dirty="0" smtClean="0"/>
              <a:t>18-19 January 2018 </a:t>
            </a:r>
            <a:endParaRPr lang="en-US" sz="20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iet.9WFUVIFXATVVK7Z\Desktop\Emag jan-june 2k18\IMG-20180313-WA0017 (1).jpg"/>
          <p:cNvPicPr>
            <a:picLocks noChangeAspect="1" noChangeArrowheads="1"/>
          </p:cNvPicPr>
          <p:nvPr/>
        </p:nvPicPr>
        <p:blipFill>
          <a:blip r:embed="rId2" cstate="print">
            <a:lum bright="20000"/>
          </a:blip>
          <a:srcRect t="20000"/>
          <a:stretch>
            <a:fillRect/>
          </a:stretch>
        </p:blipFill>
        <p:spPr bwMode="auto">
          <a:xfrm>
            <a:off x="228600" y="228600"/>
            <a:ext cx="8534400" cy="5120640"/>
          </a:xfrm>
          <a:prstGeom prst="rect">
            <a:avLst/>
          </a:prstGeom>
          <a:noFill/>
        </p:spPr>
      </p:pic>
      <p:sp>
        <p:nvSpPr>
          <p:cNvPr id="3" name="Rectangle 2"/>
          <p:cNvSpPr/>
          <p:nvPr/>
        </p:nvSpPr>
        <p:spPr>
          <a:xfrm>
            <a:off x="304800" y="5638800"/>
            <a:ext cx="85344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HOD Sir Presenting </a:t>
            </a:r>
            <a:r>
              <a:rPr lang="en-US" sz="2800" b="1" dirty="0" err="1" smtClean="0"/>
              <a:t>Momento</a:t>
            </a:r>
            <a:r>
              <a:rPr lang="en-US" sz="2800" b="1" dirty="0" smtClean="0"/>
              <a:t> to </a:t>
            </a:r>
            <a:r>
              <a:rPr lang="en-US" sz="2800" b="1" dirty="0" err="1" smtClean="0"/>
              <a:t>Mr</a:t>
            </a:r>
            <a:r>
              <a:rPr lang="en-US" sz="2800" b="1" dirty="0" smtClean="0"/>
              <a:t> Deepak Singh, </a:t>
            </a:r>
          </a:p>
          <a:p>
            <a:pPr algn="ctr"/>
            <a:r>
              <a:rPr lang="en-US" sz="2800" b="1" dirty="0" smtClean="0"/>
              <a:t>GM-HR at Safal.</a:t>
            </a:r>
            <a:endParaRPr lang="en-US" sz="28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20180313-WA0012.jpg"/>
          <p:cNvPicPr>
            <a:picLocks noChangeAspect="1"/>
          </p:cNvPicPr>
          <p:nvPr/>
        </p:nvPicPr>
        <p:blipFill>
          <a:blip r:embed="rId2" cstate="print">
            <a:lum bright="10000"/>
          </a:blip>
          <a:srcRect l="8333" t="12222" r="12500"/>
          <a:stretch>
            <a:fillRect/>
          </a:stretch>
        </p:blipFill>
        <p:spPr>
          <a:xfrm>
            <a:off x="1447800" y="0"/>
            <a:ext cx="5943600" cy="4942573"/>
          </a:xfrm>
          <a:prstGeom prst="rect">
            <a:avLst/>
          </a:prstGeom>
        </p:spPr>
      </p:pic>
      <p:sp>
        <p:nvSpPr>
          <p:cNvPr id="4" name="Rectangle 3"/>
          <p:cNvSpPr/>
          <p:nvPr/>
        </p:nvSpPr>
        <p:spPr>
          <a:xfrm>
            <a:off x="1371600" y="5562600"/>
            <a:ext cx="61722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HOD Sir Presenting </a:t>
            </a:r>
            <a:r>
              <a:rPr lang="en-US" sz="2400" b="1" dirty="0" err="1" smtClean="0"/>
              <a:t>Momento</a:t>
            </a:r>
            <a:r>
              <a:rPr lang="en-US" sz="2400" b="1" dirty="0" smtClean="0"/>
              <a:t> to Mr. </a:t>
            </a:r>
            <a:r>
              <a:rPr lang="en-US" sz="2400" b="1" dirty="0" err="1" smtClean="0"/>
              <a:t>Vikram</a:t>
            </a:r>
            <a:r>
              <a:rPr lang="en-US" sz="2400" b="1" dirty="0" smtClean="0"/>
              <a:t> Singh, Assistant Manager HR at </a:t>
            </a:r>
            <a:r>
              <a:rPr lang="en-US" sz="2400" b="1" dirty="0" err="1" smtClean="0"/>
              <a:t>Safal</a:t>
            </a:r>
            <a:r>
              <a:rPr lang="en-US" sz="2400" b="1" dirty="0" smtClean="0"/>
              <a:t> .</a:t>
            </a:r>
            <a:endParaRPr lang="en-US" sz="24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20180313-WA0016.jpg"/>
          <p:cNvPicPr>
            <a:picLocks noChangeAspect="1"/>
          </p:cNvPicPr>
          <p:nvPr/>
        </p:nvPicPr>
        <p:blipFill>
          <a:blip r:embed="rId2" cstate="print">
            <a:lum bright="10000"/>
          </a:blip>
          <a:srcRect t="28889" b="8889"/>
          <a:stretch>
            <a:fillRect/>
          </a:stretch>
        </p:blipFill>
        <p:spPr>
          <a:xfrm>
            <a:off x="0" y="457200"/>
            <a:ext cx="9144000" cy="4267200"/>
          </a:xfrm>
          <a:prstGeom prst="rect">
            <a:avLst/>
          </a:prstGeom>
        </p:spPr>
      </p:pic>
      <p:sp>
        <p:nvSpPr>
          <p:cNvPr id="3" name="Rectangle 2"/>
          <p:cNvSpPr/>
          <p:nvPr/>
        </p:nvSpPr>
        <p:spPr>
          <a:xfrm>
            <a:off x="228600" y="5105400"/>
            <a:ext cx="8686800" cy="1219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t>Group Photograph of BBA 1</a:t>
            </a:r>
            <a:r>
              <a:rPr lang="en-US" sz="2000" b="1" baseline="30000" dirty="0" smtClean="0"/>
              <a:t>st</a:t>
            </a:r>
            <a:r>
              <a:rPr lang="en-US" sz="2000" b="1" dirty="0" smtClean="0"/>
              <a:t> Year with HOD Sir, Ms. Shilpa &amp; Ms. Preeti at </a:t>
            </a:r>
            <a:r>
              <a:rPr lang="en-US" sz="2000" b="1" dirty="0" err="1" smtClean="0"/>
              <a:t>Safal</a:t>
            </a:r>
            <a:r>
              <a:rPr lang="en-US" sz="2000" b="1" dirty="0" smtClean="0"/>
              <a:t> and  </a:t>
            </a:r>
            <a:r>
              <a:rPr lang="en-US" sz="2000" b="1" dirty="0" err="1" smtClean="0"/>
              <a:t>Mr</a:t>
            </a:r>
            <a:r>
              <a:rPr lang="en-US" sz="2000" b="1" dirty="0" smtClean="0"/>
              <a:t> </a:t>
            </a:r>
            <a:r>
              <a:rPr lang="en-US" sz="2000" b="1" dirty="0" err="1" smtClean="0"/>
              <a:t>Sanjeev</a:t>
            </a:r>
            <a:r>
              <a:rPr lang="en-US" sz="2000" b="1" dirty="0" smtClean="0"/>
              <a:t> (Representative at </a:t>
            </a:r>
            <a:r>
              <a:rPr lang="en-US" sz="2000" b="1" dirty="0" err="1" smtClean="0"/>
              <a:t>Safal</a:t>
            </a:r>
            <a:r>
              <a:rPr lang="en-US" sz="2000" b="1" dirty="0" smtClean="0"/>
              <a:t>)</a:t>
            </a:r>
            <a:endParaRPr lang="en-US" sz="2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c9aa46d-a108-44d1-8841-0a779d7b46bb.png"/>
          <p:cNvPicPr>
            <a:picLocks noGrp="1" noChangeAspect="1"/>
          </p:cNvPicPr>
          <p:nvPr>
            <p:ph idx="4294967295"/>
          </p:nvPr>
        </p:nvPicPr>
        <p:blipFill>
          <a:blip r:embed="rId2" cstate="print"/>
          <a:stretch>
            <a:fillRect/>
          </a:stretch>
        </p:blipFill>
        <p:spPr>
          <a:xfrm>
            <a:off x="0" y="304800"/>
            <a:ext cx="22098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Image result for BBA LOGO"/>
          <p:cNvPicPr>
            <a:picLocks noChangeAspect="1" noChangeArrowheads="1"/>
          </p:cNvPicPr>
          <p:nvPr/>
        </p:nvPicPr>
        <p:blipFill>
          <a:blip r:embed="rId3" cstate="print"/>
          <a:srcRect t="46667"/>
          <a:stretch>
            <a:fillRect/>
          </a:stretch>
        </p:blipFill>
        <p:spPr bwMode="auto">
          <a:xfrm>
            <a:off x="2819400" y="304800"/>
            <a:ext cx="60960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Image result for E-NEWSLETTER LOGO"/>
          <p:cNvPicPr>
            <a:picLocks noChangeAspect="1" noChangeArrowheads="1"/>
          </p:cNvPicPr>
          <p:nvPr/>
        </p:nvPicPr>
        <p:blipFill>
          <a:blip r:embed="rId4" cstate="print"/>
          <a:srcRect/>
          <a:stretch>
            <a:fillRect/>
          </a:stretch>
        </p:blipFill>
        <p:spPr bwMode="auto">
          <a:xfrm>
            <a:off x="0" y="3276600"/>
            <a:ext cx="4495800"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2" name="Picture 8" descr="Image result for sankalp logo"/>
          <p:cNvPicPr>
            <a:picLocks noChangeAspect="1" noChangeArrowheads="1"/>
          </p:cNvPicPr>
          <p:nvPr/>
        </p:nvPicPr>
        <p:blipFill>
          <a:blip r:embed="rId5" cstate="print"/>
          <a:srcRect l="9600" t="6400" r="7200" b="8267"/>
          <a:stretch>
            <a:fillRect/>
          </a:stretch>
        </p:blipFill>
        <p:spPr bwMode="auto">
          <a:xfrm>
            <a:off x="4495800" y="3282462"/>
            <a:ext cx="4648200" cy="3575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20180313-WA0014.jpg"/>
          <p:cNvPicPr>
            <a:picLocks noChangeAspect="1"/>
          </p:cNvPicPr>
          <p:nvPr/>
        </p:nvPicPr>
        <p:blipFill>
          <a:blip r:embed="rId2" cstate="print"/>
          <a:srcRect r="5435"/>
          <a:stretch>
            <a:fillRect/>
          </a:stretch>
        </p:blipFill>
        <p:spPr>
          <a:xfrm>
            <a:off x="914400" y="0"/>
            <a:ext cx="6629400" cy="5257800"/>
          </a:xfrm>
          <a:prstGeom prst="rect">
            <a:avLst/>
          </a:prstGeom>
        </p:spPr>
      </p:pic>
      <p:sp>
        <p:nvSpPr>
          <p:cNvPr id="3" name="Rectangle 2"/>
          <p:cNvSpPr/>
          <p:nvPr/>
        </p:nvSpPr>
        <p:spPr>
          <a:xfrm>
            <a:off x="152400" y="5410200"/>
            <a:ext cx="8763000" cy="1219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smtClean="0"/>
              <a:t>Kanika</a:t>
            </a:r>
            <a:r>
              <a:rPr lang="en-US" sz="2000" b="1" dirty="0" smtClean="0"/>
              <a:t>, </a:t>
            </a:r>
            <a:r>
              <a:rPr lang="en-US" sz="2000" b="1" dirty="0" err="1" smtClean="0"/>
              <a:t>Mohita</a:t>
            </a:r>
            <a:r>
              <a:rPr lang="en-US" sz="2000" b="1" dirty="0" smtClean="0"/>
              <a:t>, </a:t>
            </a:r>
            <a:r>
              <a:rPr lang="en-US" sz="2000" b="1" dirty="0" err="1" smtClean="0"/>
              <a:t>Sahil</a:t>
            </a:r>
            <a:r>
              <a:rPr lang="en-US" sz="2000" b="1" dirty="0" smtClean="0"/>
              <a:t>, </a:t>
            </a:r>
            <a:r>
              <a:rPr lang="en-US" sz="2000" b="1" dirty="0" err="1" smtClean="0"/>
              <a:t>Vishal</a:t>
            </a:r>
            <a:r>
              <a:rPr lang="en-US" sz="2000" b="1" dirty="0" smtClean="0"/>
              <a:t> (Students of BBA 1</a:t>
            </a:r>
            <a:r>
              <a:rPr lang="en-US" sz="2000" b="1" baseline="30000" dirty="0" smtClean="0"/>
              <a:t>st</a:t>
            </a:r>
            <a:r>
              <a:rPr lang="en-US" sz="2000" b="1" dirty="0" smtClean="0"/>
              <a:t> Year) along with Ms. Shilpa Sardana and Ms. Preeti Dahiya At </a:t>
            </a:r>
            <a:r>
              <a:rPr lang="en-US" sz="2000" b="1" dirty="0" err="1" smtClean="0"/>
              <a:t>Safal</a:t>
            </a:r>
            <a:r>
              <a:rPr lang="en-US" sz="2000" b="1" dirty="0" smtClean="0"/>
              <a:t> enjoying their visit with cheerful smiling faces.</a:t>
            </a:r>
            <a:endParaRPr lang="en-US" sz="20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Industrial Visit To Safal</a:t>
            </a:r>
            <a:endParaRPr lang="en-US" dirty="0"/>
          </a:p>
        </p:txBody>
      </p:sp>
      <p:sp>
        <p:nvSpPr>
          <p:cNvPr id="7" name="Content Placeholder 6"/>
          <p:cNvSpPr>
            <a:spLocks noGrp="1"/>
          </p:cNvSpPr>
          <p:nvPr>
            <p:ph idx="1"/>
          </p:nvPr>
        </p:nvSpPr>
        <p:spPr/>
        <p:txBody>
          <a:bodyPr>
            <a:normAutofit fontScale="62500" lnSpcReduction="20000"/>
          </a:bodyPr>
          <a:lstStyle/>
          <a:p>
            <a:pPr algn="just"/>
            <a:r>
              <a:rPr lang="en-US" dirty="0" smtClean="0"/>
              <a:t>MOTHER  DAIRY FRUITS  AND VEGETABLES PVT. LTD.</a:t>
            </a:r>
          </a:p>
          <a:p>
            <a:pPr algn="just"/>
            <a:endParaRPr lang="en-US" dirty="0" smtClean="0"/>
          </a:p>
          <a:p>
            <a:pPr algn="just"/>
            <a:r>
              <a:rPr lang="en-US" dirty="0" smtClean="0"/>
              <a:t>Students of BBA went for an Industrial trip to Safal Mother Dairy fruits  &amp; vegetables  pvt ltd in Mangolpuri  , Delhi on 18 Jan ,2018</a:t>
            </a:r>
          </a:p>
          <a:p>
            <a:pPr algn="just"/>
            <a:endParaRPr lang="en-US" b="1" dirty="0" smtClean="0"/>
          </a:p>
          <a:p>
            <a:pPr algn="just"/>
            <a:r>
              <a:rPr lang="en-US" b="1" dirty="0" smtClean="0"/>
              <a:t>As an industrial visit provides an interface between educational and organizational fronts, it is considered as one of the most tactical methods of teaching. Visiting a company gives students a practical perspective on the world of work. It gives then exposure to current work practices in support of theoretical knowledge being taught at the institution.</a:t>
            </a:r>
          </a:p>
          <a:p>
            <a:pPr algn="just">
              <a:buNone/>
            </a:pPr>
            <a:endParaRPr lang="en-US" dirty="0" smtClean="0"/>
          </a:p>
          <a:p>
            <a:pPr algn="just"/>
            <a:r>
              <a:rPr lang="en-US" dirty="0" smtClean="0"/>
              <a:t>With this opinion of sharpening the understanding of students, Department of Business Studies, organized an  industrial  visit to ‘Mother Daily, MANGOLPUR New Delhi’ plant on 18th of January, 2018 for BBA students.</a:t>
            </a:r>
          </a:p>
          <a:p>
            <a:pPr algn="just"/>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228600"/>
            <a:ext cx="8610600" cy="6400800"/>
          </a:xfrm>
        </p:spPr>
        <p:txBody>
          <a:bodyPr>
            <a:noAutofit/>
          </a:bodyPr>
          <a:lstStyle/>
          <a:p>
            <a:pPr algn="just"/>
            <a:r>
              <a:rPr lang="en-US" sz="1600" b="1" dirty="0" smtClean="0"/>
              <a:t>Industrial visit started with the brief introduction about the Company .</a:t>
            </a:r>
          </a:p>
          <a:p>
            <a:pPr algn="just">
              <a:buNone/>
            </a:pPr>
            <a:endParaRPr lang="en-US" sz="1600" b="1" dirty="0" smtClean="0"/>
          </a:p>
          <a:p>
            <a:pPr algn="just"/>
            <a:r>
              <a:rPr lang="en-US" sz="1600" b="1" dirty="0" smtClean="0"/>
              <a:t>The </a:t>
            </a:r>
            <a:r>
              <a:rPr lang="en-US" sz="1600" dirty="0" smtClean="0"/>
              <a:t>Manager of mother dairy gave a presentation related to the history of Mother Dairy Plant  .</a:t>
            </a:r>
          </a:p>
          <a:p>
            <a:pPr algn="just">
              <a:buNone/>
            </a:pPr>
            <a:endParaRPr lang="en-US" sz="1600" dirty="0" smtClean="0"/>
          </a:p>
          <a:p>
            <a:pPr algn="just"/>
            <a:r>
              <a:rPr lang="en-US" sz="1600" b="1" dirty="0" smtClean="0"/>
              <a:t>Mother Daily Fruit Vegetable Pvt Ltd is an Indian company that manufactures, markets and sells milk, milk products and other edible products. Its milk products include cultured products, ice areas, paneer and ghee under the Mother Daily brand. The company also sells edible oils, fresh fruits and vegetables, broken vegetables, and processed food like fruit juices, jams, pickles etc.</a:t>
            </a:r>
          </a:p>
          <a:p>
            <a:pPr algn="just">
              <a:buNone/>
            </a:pPr>
            <a:endParaRPr lang="en-US" sz="1600" dirty="0" smtClean="0"/>
          </a:p>
          <a:p>
            <a:pPr algn="just"/>
            <a:r>
              <a:rPr lang="en-US" sz="1600" dirty="0" smtClean="0"/>
              <a:t>Mother Daily was started in 1988 by the ministry of agriculture. Mother dairy is basically known for its best quality product and service to the entire satisfaction of the customer .</a:t>
            </a:r>
          </a:p>
          <a:p>
            <a:pPr algn="just">
              <a:buNone/>
            </a:pPr>
            <a:r>
              <a:rPr lang="en-US" sz="1600" dirty="0" smtClean="0"/>
              <a:t> </a:t>
            </a:r>
          </a:p>
          <a:p>
            <a:pPr algn="just">
              <a:buNone/>
            </a:pPr>
            <a:r>
              <a:rPr lang="en-US" sz="1600" dirty="0" smtClean="0"/>
              <a:t> </a:t>
            </a:r>
          </a:p>
          <a:p>
            <a:pPr algn="just"/>
            <a:r>
              <a:rPr lang="en-US" sz="1600" dirty="0" smtClean="0"/>
              <a:t>Mother dairy operates in the Note business of 59. It is a type of horticulture business in which the main unit is in Mangolpuri , Delhi and also have a unit in the Uttarakhand , Bangalore.</a:t>
            </a:r>
          </a:p>
          <a:p>
            <a:pPr algn="just">
              <a:buNone/>
            </a:pPr>
            <a:endParaRPr lang="en-US" sz="1600" dirty="0" smtClean="0"/>
          </a:p>
          <a:p>
            <a:pPr marL="0" lvl="0" indent="0" fontAlgn="base">
              <a:spcBef>
                <a:spcPct val="0"/>
              </a:spcBef>
              <a:spcAft>
                <a:spcPct val="0"/>
              </a:spcAft>
              <a:buNone/>
              <a:tabLst>
                <a:tab pos="320675" algn="l"/>
              </a:tabLst>
            </a:pPr>
            <a:r>
              <a:rPr lang="en-US" sz="1600" b="1" dirty="0" smtClean="0">
                <a:solidFill>
                  <a:srgbClr val="212121"/>
                </a:solidFill>
                <a:latin typeface="Arial" pitchFamily="34" charset="0"/>
                <a:ea typeface="Calibri" pitchFamily="34" charset="0"/>
                <a:cs typeface="Arial" pitchFamily="34" charset="0"/>
              </a:rPr>
              <a:t>Ambient products             Value added</a:t>
            </a:r>
            <a:r>
              <a:rPr lang="en-US" sz="1600" b="1" dirty="0" smtClean="0">
                <a:latin typeface="Arial" pitchFamily="34" charset="0"/>
                <a:ea typeface="Calibri" pitchFamily="34" charset="0"/>
                <a:cs typeface="Arial" pitchFamily="34" charset="0"/>
              </a:rPr>
              <a:t/>
            </a:r>
            <a:br>
              <a:rPr lang="en-US" sz="1600" b="1" dirty="0" smtClean="0">
                <a:latin typeface="Arial" pitchFamily="34" charset="0"/>
                <a:ea typeface="Calibri" pitchFamily="34" charset="0"/>
                <a:cs typeface="Arial" pitchFamily="34" charset="0"/>
              </a:rPr>
            </a:br>
            <a:endParaRPr lang="en-US" sz="1600" b="1" dirty="0" smtClean="0">
              <a:latin typeface="Arial" pitchFamily="34" charset="0"/>
              <a:cs typeface="Arial" pitchFamily="34" charset="0"/>
            </a:endParaRPr>
          </a:p>
          <a:p>
            <a:pPr marL="0" lvl="0" indent="0" eaLnBrk="0" fontAlgn="base" hangingPunct="0">
              <a:spcBef>
                <a:spcPct val="0"/>
              </a:spcBef>
              <a:spcAft>
                <a:spcPct val="0"/>
              </a:spcAft>
              <a:buFontTx/>
              <a:buChar char="•"/>
              <a:tabLst>
                <a:tab pos="320675" algn="l"/>
              </a:tabLst>
            </a:pPr>
            <a:r>
              <a:rPr lang="en-US" sz="1600" dirty="0" smtClean="0">
                <a:solidFill>
                  <a:srgbClr val="212121"/>
                </a:solidFill>
                <a:latin typeface="Arial" pitchFamily="34" charset="0"/>
                <a:ea typeface="Calibri" pitchFamily="34" charset="0"/>
                <a:cs typeface="Arial" pitchFamily="34" charset="0"/>
              </a:rPr>
              <a:t>Fresh fruits.	            •   Frozen pea</a:t>
            </a:r>
            <a:endParaRPr lang="en-US" sz="1600" dirty="0" smtClean="0">
              <a:latin typeface="Arial" pitchFamily="34" charset="0"/>
              <a:cs typeface="Arial" pitchFamily="34" charset="0"/>
            </a:endParaRPr>
          </a:p>
          <a:p>
            <a:pPr marL="0" lvl="0" indent="0" eaLnBrk="0" fontAlgn="base" hangingPunct="0">
              <a:spcBef>
                <a:spcPct val="0"/>
              </a:spcBef>
              <a:spcAft>
                <a:spcPct val="0"/>
              </a:spcAft>
              <a:buFontTx/>
              <a:buChar char="•"/>
              <a:tabLst>
                <a:tab pos="320675" algn="l"/>
              </a:tabLst>
            </a:pPr>
            <a:r>
              <a:rPr lang="en-US" sz="1600" dirty="0" smtClean="0">
                <a:solidFill>
                  <a:srgbClr val="212121"/>
                </a:solidFill>
                <a:latin typeface="Arial" pitchFamily="34" charset="0"/>
                <a:ea typeface="Calibri" pitchFamily="34" charset="0"/>
                <a:cs typeface="Arial" pitchFamily="34" charset="0"/>
              </a:rPr>
              <a:t>Fresh vegetables.	            •   Frozen kebab</a:t>
            </a:r>
            <a:endParaRPr lang="en-US" sz="1600" dirty="0" smtClean="0">
              <a:latin typeface="Arial" pitchFamily="34" charset="0"/>
              <a:cs typeface="Arial" pitchFamily="34" charset="0"/>
            </a:endParaRPr>
          </a:p>
          <a:p>
            <a:pPr marL="0" lvl="0" indent="0" eaLnBrk="0" fontAlgn="base" hangingPunct="0">
              <a:spcBef>
                <a:spcPct val="0"/>
              </a:spcBef>
              <a:spcAft>
                <a:spcPct val="0"/>
              </a:spcAft>
              <a:buFontTx/>
              <a:buChar char="•"/>
              <a:tabLst>
                <a:tab pos="320675" algn="l"/>
              </a:tabLst>
            </a:pPr>
            <a:r>
              <a:rPr lang="en-US" sz="1600" dirty="0" smtClean="0">
                <a:solidFill>
                  <a:srgbClr val="212121"/>
                </a:solidFill>
                <a:latin typeface="Arial" pitchFamily="34" charset="0"/>
                <a:ea typeface="Calibri" pitchFamily="34" charset="0"/>
                <a:cs typeface="Arial" pitchFamily="34" charset="0"/>
              </a:rPr>
              <a:t>Pea processing.	            •   Aloo Tikki</a:t>
            </a:r>
            <a:endParaRPr lang="en-US" sz="1600" dirty="0" smtClean="0">
              <a:latin typeface="Arial" pitchFamily="34" charset="0"/>
              <a:cs typeface="Arial" pitchFamily="34" charset="0"/>
            </a:endParaRPr>
          </a:p>
          <a:p>
            <a:pPr marL="0" lvl="0" indent="0" eaLnBrk="0" fontAlgn="base" hangingPunct="0">
              <a:spcBef>
                <a:spcPct val="0"/>
              </a:spcBef>
              <a:spcAft>
                <a:spcPct val="0"/>
              </a:spcAft>
              <a:buFontTx/>
              <a:buChar char="•"/>
              <a:tabLst>
                <a:tab pos="320675" algn="l"/>
              </a:tabLst>
            </a:pPr>
            <a:r>
              <a:rPr lang="en-US" sz="1600" dirty="0" smtClean="0">
                <a:solidFill>
                  <a:srgbClr val="212121"/>
                </a:solidFill>
                <a:latin typeface="Arial" pitchFamily="34" charset="0"/>
                <a:ea typeface="Calibri" pitchFamily="34" charset="0"/>
                <a:cs typeface="Arial" pitchFamily="34" charset="0"/>
              </a:rPr>
              <a:t>Packed fruits	            •   Juice ARTS</a:t>
            </a:r>
            <a:endParaRPr lang="en-US" sz="1600" dirty="0" smtClean="0">
              <a:latin typeface="Arial" pitchFamily="34" charset="0"/>
              <a:ea typeface="Calibri" pitchFamily="34" charset="0"/>
              <a:cs typeface="Arial" pitchFamily="34" charset="0"/>
            </a:endParaRPr>
          </a:p>
          <a:p>
            <a:pPr marL="0" lvl="0" indent="0" eaLnBrk="0" fontAlgn="base" hangingPunct="0">
              <a:spcBef>
                <a:spcPct val="0"/>
              </a:spcBef>
              <a:spcAft>
                <a:spcPct val="0"/>
              </a:spcAft>
              <a:buNone/>
              <a:tabLst>
                <a:tab pos="320675" algn="l"/>
              </a:tabLst>
            </a:pPr>
            <a:r>
              <a:rPr lang="en-US" sz="1600" dirty="0" smtClean="0">
                <a:solidFill>
                  <a:srgbClr val="212121"/>
                </a:solidFill>
                <a:latin typeface="Arial" pitchFamily="34" charset="0"/>
                <a:ea typeface="Calibri" pitchFamily="34" charset="0"/>
                <a:cs typeface="Arial" pitchFamily="34" charset="0"/>
              </a:rPr>
              <a:t>  Drinks</a:t>
            </a:r>
            <a:endParaRPr lang="en-US" sz="1600" dirty="0" smtClean="0">
              <a:latin typeface="Arial" pitchFamily="34" charset="0"/>
              <a:ea typeface="Calibri" pitchFamily="34" charset="0"/>
              <a:cs typeface="Arial" pitchFamily="34" charset="0"/>
            </a:endParaRPr>
          </a:p>
          <a:p>
            <a:pPr marL="0" lvl="0" indent="0" eaLnBrk="0" fontAlgn="base" hangingPunct="0">
              <a:spcBef>
                <a:spcPct val="0"/>
              </a:spcBef>
              <a:spcAft>
                <a:spcPct val="0"/>
              </a:spcAft>
              <a:buFontTx/>
              <a:buChar char="•"/>
              <a:tabLst>
                <a:tab pos="320675" algn="l"/>
              </a:tabLst>
            </a:pPr>
            <a:r>
              <a:rPr lang="en-US" sz="1600" dirty="0" smtClean="0">
                <a:solidFill>
                  <a:srgbClr val="212121"/>
                </a:solidFill>
                <a:latin typeface="Arial" pitchFamily="34" charset="0"/>
                <a:ea typeface="Calibri" pitchFamily="34" charset="0"/>
                <a:cs typeface="Arial" pitchFamily="34" charset="0"/>
              </a:rPr>
              <a:t>Vegetables item</a:t>
            </a:r>
          </a:p>
          <a:p>
            <a:pPr algn="just">
              <a:buNone/>
            </a:pPr>
            <a:endParaRPr lang="en-US" sz="16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0" y="0"/>
            <a:ext cx="8839200" cy="7040280"/>
          </a:xfrm>
          <a:prstGeom prst="rect">
            <a:avLst/>
          </a:prstGeom>
          <a:noFill/>
          <a:ln w="9525">
            <a:noFill/>
            <a:miter lim="800000"/>
            <a:headEnd/>
            <a:tailEnd/>
          </a:ln>
          <a:effectLst/>
        </p:spPr>
        <p:txBody>
          <a:bodyPr vert="horz" wrap="square" lIns="320574" tIns="342792" rIns="25392"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tab pos="320675" algn="l"/>
              </a:tabLst>
            </a:pPr>
            <a:endParaRPr lang="en-US" sz="1300" dirty="0" smtClean="0">
              <a:solidFill>
                <a:srgbClr val="212121"/>
              </a:solidFill>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320675" algn="l"/>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20675" algn="l"/>
              </a:tabLst>
            </a:pPr>
            <a:r>
              <a:rPr kumimoji="0" lang="en-US" sz="1300" b="0" i="0" u="none" strike="noStrike" cap="none" normalizeH="0" baseline="0" dirty="0" smtClean="0">
                <a:ln>
                  <a:noFill/>
                </a:ln>
                <a:solidFill>
                  <a:schemeClr val="tx1"/>
                </a:solidFill>
                <a:effectLst/>
                <a:latin typeface="+mj-lt"/>
                <a:ea typeface="Calibri" pitchFamily="34" charset="0"/>
                <a:cs typeface="Arial" pitchFamily="34" charset="0"/>
              </a:rPr>
              <a:t>Mother dairy focus on the Improving the quality of life of the farmers &amp; producers and to create Better  &amp; meaningful life for the society.</a:t>
            </a:r>
          </a:p>
          <a:p>
            <a:pPr marL="0" marR="0" lvl="0" indent="0" algn="l" defTabSz="914400" rtl="0" eaLnBrk="0" fontAlgn="base" latinLnBrk="0" hangingPunct="0">
              <a:lnSpc>
                <a:spcPct val="100000"/>
              </a:lnSpc>
              <a:spcBef>
                <a:spcPct val="0"/>
              </a:spcBef>
              <a:spcAft>
                <a:spcPct val="0"/>
              </a:spcAft>
              <a:buClrTx/>
              <a:buSzTx/>
              <a:tabLst>
                <a:tab pos="320675" algn="l"/>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20675" algn="l"/>
              </a:tabLst>
            </a:pPr>
            <a:r>
              <a:rPr kumimoji="0" lang="en-US" sz="1300" b="0" i="0" u="none" strike="noStrike" cap="none" normalizeH="0" baseline="0" dirty="0" smtClean="0">
                <a:ln>
                  <a:noFill/>
                </a:ln>
                <a:solidFill>
                  <a:schemeClr val="tx1"/>
                </a:solidFill>
                <a:effectLst/>
                <a:latin typeface="+mj-lt"/>
                <a:ea typeface="Calibri" pitchFamily="34" charset="0"/>
                <a:cs typeface="Arial" pitchFamily="34" charset="0"/>
              </a:rPr>
              <a:t>Provides training to the farmers for producing grading at farm level . It also helps in motivating the farmers and tells them what ,when , and how much to grow . So in this way they guides the farmer.</a:t>
            </a:r>
          </a:p>
          <a:p>
            <a:pPr marL="0" marR="0" lvl="0" indent="0" algn="l" defTabSz="914400" rtl="0" eaLnBrk="0" fontAlgn="base" latinLnBrk="0" hangingPunct="0">
              <a:lnSpc>
                <a:spcPct val="100000"/>
              </a:lnSpc>
              <a:spcBef>
                <a:spcPct val="0"/>
              </a:spcBef>
              <a:spcAft>
                <a:spcPct val="0"/>
              </a:spcAft>
              <a:buClrTx/>
              <a:buSzTx/>
              <a:tabLst>
                <a:tab pos="320675" algn="l"/>
              </a:tabLst>
            </a:pPr>
            <a:endParaRPr kumimoji="0" lang="en-US" sz="13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20675" algn="l"/>
              </a:tabLst>
            </a:pPr>
            <a:r>
              <a:rPr kumimoji="0" lang="en-US" sz="1300" b="0" i="0" u="none" strike="noStrike" cap="none" normalizeH="0" baseline="0" dirty="0" smtClean="0">
                <a:ln>
                  <a:noFill/>
                </a:ln>
                <a:solidFill>
                  <a:schemeClr val="tx1"/>
                </a:solidFill>
                <a:effectLst/>
                <a:latin typeface="+mj-lt"/>
                <a:ea typeface="Calibri" pitchFamily="34" charset="0"/>
                <a:cs typeface="Arial" pitchFamily="34" charset="0"/>
              </a:rPr>
              <a:t>There is a special team for consumer grievances in an efficient  way.</a:t>
            </a:r>
          </a:p>
          <a:p>
            <a:pPr marL="0" marR="0" lvl="0" indent="0" algn="l" defTabSz="914400" rtl="0" eaLnBrk="0" fontAlgn="base" latinLnBrk="0" hangingPunct="0">
              <a:lnSpc>
                <a:spcPct val="100000"/>
              </a:lnSpc>
              <a:spcBef>
                <a:spcPct val="0"/>
              </a:spcBef>
              <a:spcAft>
                <a:spcPct val="0"/>
              </a:spcAft>
              <a:buClrTx/>
              <a:buSzTx/>
              <a:buFontTx/>
              <a:buChar char="•"/>
              <a:tabLst>
                <a:tab pos="320675" algn="l"/>
              </a:tabLst>
            </a:pPr>
            <a:endParaRPr lang="en-US" sz="1300" dirty="0" smtClean="0">
              <a:latin typeface="+mj-lt"/>
              <a:ea typeface="Calibri" pitchFamily="34" charset="0"/>
              <a:cs typeface="Arial" pitchFamily="34" charset="0"/>
            </a:endParaRPr>
          </a:p>
          <a:p>
            <a:r>
              <a:rPr lang="en-US" sz="1400" dirty="0" smtClean="0">
                <a:latin typeface="+mj-lt"/>
              </a:rPr>
              <a:t>It is spread across the 22 acres, 15022000 ; 2005. Located in 16 states , 8000 farmers are joined with Safal , 126813 MT and works under FSSAI.</a:t>
            </a:r>
          </a:p>
          <a:p>
            <a:r>
              <a:rPr lang="en-US" sz="1400" dirty="0" smtClean="0">
                <a:latin typeface="+mj-lt"/>
              </a:rPr>
              <a:t>There are fixed term casual employees . Under food safety management , there are frozen product  like peas, sweet corns , baby potatoes . Under this products are stored in the temperature -16°c in a freezed room for the long life of the products.</a:t>
            </a:r>
          </a:p>
          <a:p>
            <a:endParaRPr lang="en-US" sz="1400" dirty="0" smtClean="0">
              <a:latin typeface="+mj-lt"/>
              <a:ea typeface="Calibri" pitchFamily="34" charset="0"/>
              <a:cs typeface="Arial" pitchFamily="34" charset="0"/>
            </a:endParaRPr>
          </a:p>
          <a:p>
            <a:r>
              <a:rPr lang="en-US" sz="1400" dirty="0" smtClean="0">
                <a:latin typeface="+mj-lt"/>
              </a:rPr>
              <a:t>INFRASTRUCTURE  OF  MOTHER DAIRY</a:t>
            </a:r>
          </a:p>
          <a:p>
            <a:r>
              <a:rPr lang="en-US" sz="1400" dirty="0" smtClean="0">
                <a:latin typeface="+mj-lt"/>
              </a:rPr>
              <a:t>12 chambers.      9000 MT</a:t>
            </a:r>
          </a:p>
          <a:p>
            <a:r>
              <a:rPr lang="en-US" sz="1400" dirty="0" smtClean="0">
                <a:latin typeface="+mj-lt"/>
              </a:rPr>
              <a:t>5 chambers.	       </a:t>
            </a:r>
            <a:r>
              <a:rPr lang="en-US" sz="1400" dirty="0" err="1" smtClean="0">
                <a:latin typeface="+mj-lt"/>
              </a:rPr>
              <a:t>1OOOMT</a:t>
            </a:r>
            <a:endParaRPr lang="en-US" sz="1400" dirty="0" smtClean="0">
              <a:latin typeface="+mj-lt"/>
            </a:endParaRPr>
          </a:p>
          <a:p>
            <a:r>
              <a:rPr lang="en-US" sz="1400" dirty="0" smtClean="0">
                <a:latin typeface="+mj-lt"/>
              </a:rPr>
              <a:t>7 chambers.       </a:t>
            </a:r>
            <a:r>
              <a:rPr lang="en-US" sz="1400" dirty="0" err="1" smtClean="0">
                <a:latin typeface="+mj-lt"/>
              </a:rPr>
              <a:t>175MT</a:t>
            </a:r>
            <a:endParaRPr lang="en-US" sz="1400" dirty="0" smtClean="0">
              <a:latin typeface="+mj-lt"/>
            </a:endParaRPr>
          </a:p>
          <a:p>
            <a:r>
              <a:rPr lang="en-US" sz="1400" dirty="0" smtClean="0">
                <a:latin typeface="+mj-lt"/>
              </a:rPr>
              <a:t> </a:t>
            </a:r>
          </a:p>
          <a:p>
            <a:r>
              <a:rPr lang="en-US" sz="1400" dirty="0" smtClean="0">
                <a:latin typeface="+mj-lt"/>
              </a:rPr>
              <a:t>Average sale is 315 MT per day in which 6500 of vegetables</a:t>
            </a:r>
          </a:p>
          <a:p>
            <a:r>
              <a:rPr lang="en-US" sz="1400" dirty="0" smtClean="0">
                <a:latin typeface="+mj-lt"/>
              </a:rPr>
              <a:t> </a:t>
            </a:r>
          </a:p>
          <a:p>
            <a:r>
              <a:rPr lang="en-US" sz="1400" dirty="0" smtClean="0">
                <a:latin typeface="+mj-lt"/>
              </a:rPr>
              <a:t>Supply  their product in :-</a:t>
            </a:r>
          </a:p>
          <a:p>
            <a:pPr lvl="0"/>
            <a:r>
              <a:rPr lang="en-US" sz="1400" u="sng" dirty="0" smtClean="0">
                <a:latin typeface="+mj-lt"/>
              </a:rPr>
              <a:t>Government</a:t>
            </a:r>
            <a:r>
              <a:rPr lang="en-US" sz="1400" dirty="0" smtClean="0">
                <a:latin typeface="+mj-lt"/>
              </a:rPr>
              <a:t> - Tihar jail, Railways, vidhan sabha ,NCC .</a:t>
            </a:r>
          </a:p>
          <a:p>
            <a:pPr lvl="0"/>
            <a:r>
              <a:rPr lang="en-US" sz="1400" u="sng" dirty="0" smtClean="0">
                <a:latin typeface="+mj-lt"/>
              </a:rPr>
              <a:t> Hospitals -</a:t>
            </a:r>
            <a:r>
              <a:rPr lang="en-US" sz="1400" dirty="0" smtClean="0">
                <a:latin typeface="+mj-lt"/>
              </a:rPr>
              <a:t> </a:t>
            </a:r>
            <a:r>
              <a:rPr lang="en-US" sz="1400" dirty="0" err="1" smtClean="0">
                <a:latin typeface="+mj-lt"/>
              </a:rPr>
              <a:t>AIIMS</a:t>
            </a:r>
            <a:r>
              <a:rPr lang="en-US" sz="1400" dirty="0" smtClean="0">
                <a:latin typeface="+mj-lt"/>
              </a:rPr>
              <a:t>  , Railway hospital</a:t>
            </a:r>
          </a:p>
          <a:p>
            <a:pPr lvl="0"/>
            <a:r>
              <a:rPr lang="en-US" sz="1400" u="sng" dirty="0" smtClean="0">
                <a:latin typeface="+mj-lt"/>
              </a:rPr>
              <a:t>Hotels</a:t>
            </a:r>
            <a:r>
              <a:rPr lang="en-US" sz="1400" dirty="0" smtClean="0">
                <a:latin typeface="+mj-lt"/>
              </a:rPr>
              <a:t>- </a:t>
            </a:r>
            <a:r>
              <a:rPr lang="en-US" sz="1400" dirty="0" err="1" smtClean="0">
                <a:latin typeface="+mj-lt"/>
              </a:rPr>
              <a:t>Taj</a:t>
            </a:r>
            <a:r>
              <a:rPr lang="en-US" sz="1400" dirty="0" smtClean="0">
                <a:latin typeface="+mj-lt"/>
              </a:rPr>
              <a:t>, </a:t>
            </a:r>
            <a:r>
              <a:rPr lang="en-US" sz="1400" dirty="0" err="1" smtClean="0">
                <a:latin typeface="+mj-lt"/>
              </a:rPr>
              <a:t>Oberois</a:t>
            </a:r>
            <a:r>
              <a:rPr lang="en-US" sz="1400" dirty="0" smtClean="0">
                <a:latin typeface="+mj-lt"/>
              </a:rPr>
              <a:t>  ,</a:t>
            </a:r>
            <a:r>
              <a:rPr lang="en-US" sz="1400" dirty="0" err="1" smtClean="0">
                <a:latin typeface="+mj-lt"/>
              </a:rPr>
              <a:t>lalit</a:t>
            </a:r>
            <a:r>
              <a:rPr lang="en-US" sz="1400" dirty="0" smtClean="0">
                <a:latin typeface="+mj-lt"/>
              </a:rPr>
              <a:t> , </a:t>
            </a:r>
            <a:r>
              <a:rPr lang="en-US" sz="1400" dirty="0" err="1" smtClean="0">
                <a:latin typeface="+mj-lt"/>
              </a:rPr>
              <a:t>litebite</a:t>
            </a:r>
            <a:endParaRPr lang="en-US" sz="1400" dirty="0" smtClean="0">
              <a:latin typeface="+mj-lt"/>
            </a:endParaRPr>
          </a:p>
          <a:p>
            <a:r>
              <a:rPr lang="en-US" sz="1400" dirty="0" smtClean="0">
                <a:latin typeface="+mj-lt"/>
              </a:rPr>
              <a:t>102 institution  , 250 unique  supply products</a:t>
            </a:r>
          </a:p>
          <a:p>
            <a:endParaRPr kumimoji="0" lang="en-US" sz="1300" b="0" i="0" u="none" strike="noStrike" cap="none" normalizeH="0" baseline="0" dirty="0" smtClean="0">
              <a:ln>
                <a:noFill/>
              </a:ln>
              <a:solidFill>
                <a:schemeClr val="tx1"/>
              </a:solidFill>
              <a:effectLst/>
              <a:latin typeface="+mj-l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320675" algn="l"/>
              </a:tabLst>
            </a:pPr>
            <a:endParaRPr lang="en-US" sz="1300" dirty="0" smtClean="0">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320675" algn="l"/>
              </a:tabLst>
            </a:pPr>
            <a:endParaRPr kumimoji="0" lang="en-US" sz="13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551020"/>
            <a:ext cx="91440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The booths are spread across all over the nation and their is booth in Rashtrapati bhawan also.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They not only deal in domestic market but also in foreign market as they have </a:t>
            </a:r>
            <a:r>
              <a:rPr kumimoji="0" lang="en-US" sz="1600" b="0" i="0" u="none" strike="noStrike" cap="none" normalizeH="0" baseline="0" dirty="0" smtClean="0">
                <a:ln>
                  <a:noFill/>
                </a:ln>
                <a:effectLst/>
                <a:latin typeface="+mj-lt"/>
                <a:ea typeface="Calibri" pitchFamily="34" charset="0"/>
                <a:cs typeface="Arial" pitchFamily="34" charset="0"/>
              </a:rPr>
              <a:t>exported </a:t>
            </a:r>
            <a:r>
              <a:rPr lang="en-US" sz="1600" dirty="0" smtClean="0">
                <a:latin typeface="+mj-lt"/>
                <a:ea typeface="Calibri" pitchFamily="34" charset="0"/>
                <a:cs typeface="Arial" pitchFamily="34" charset="0"/>
              </a:rPr>
              <a:t>5</a:t>
            </a:r>
            <a:r>
              <a:rPr kumimoji="0" lang="en-US" sz="1600" b="0" i="0" u="none" strike="noStrike" cap="none" normalizeH="0" baseline="0" dirty="0" smtClean="0">
                <a:ln>
                  <a:noFill/>
                </a:ln>
                <a:effectLst/>
                <a:latin typeface="+mj-lt"/>
                <a:ea typeface="Calibri" pitchFamily="34" charset="0"/>
                <a:cs typeface="Arial" pitchFamily="34" charset="0"/>
              </a:rPr>
              <a:t>OOO </a:t>
            </a:r>
            <a:r>
              <a:rPr kumimoji="0" lang="en-US" sz="1600" b="0" i="0" u="none" strike="noStrike" cap="none" normalizeH="0" baseline="0" dirty="0" smtClean="0">
                <a:ln>
                  <a:noFill/>
                </a:ln>
                <a:effectLst/>
                <a:latin typeface="+mj-lt"/>
                <a:ea typeface="Calibri" pitchFamily="34" charset="0"/>
                <a:cs typeface="Arial" pitchFamily="34" charset="0"/>
              </a:rPr>
              <a:t>MT</a:t>
            </a:r>
            <a:r>
              <a:rPr kumimoji="0" lang="en-US" sz="1600" b="0" i="0" u="none" strike="noStrike" cap="none" normalizeH="0" baseline="0" dirty="0" smtClean="0">
                <a:ln>
                  <a:noFill/>
                </a:ln>
                <a:solidFill>
                  <a:srgbClr val="FF0000"/>
                </a:solidFill>
                <a:effectLst/>
                <a:latin typeface="+mj-lt"/>
                <a:ea typeface="Calibri" pitchFamily="34" charset="0"/>
                <a:cs typeface="Arial" pitchFamily="34" charset="0"/>
              </a:rPr>
              <a:t>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products to western Europe ,Russia ,USA , Honkong  , Japan etc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Mother Dairy </a:t>
            </a:r>
            <a:r>
              <a:rPr lang="en-US" sz="1600" dirty="0" smtClean="0">
                <a:latin typeface="+mj-lt"/>
                <a:ea typeface="Calibri" pitchFamily="34" charset="0"/>
                <a:cs typeface="Arial" pitchFamily="34" charset="0"/>
              </a:rPr>
              <a:t>has</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its own electricity generating solar plant so electricity is available for 24x7 hrs , own bio gas plant through which gas is supplied to the canteen to make foods.</a:t>
            </a:r>
            <a:endParaRPr kumimoji="0" lang="en-US" sz="16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Mother dairy also have its water treatment plant in which Purification  of water is done .</a:t>
            </a:r>
            <a:endParaRPr kumimoji="0" lang="en-US" sz="16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Product distribution system Backward  linkage (farmer  connect )</a:t>
            </a:r>
            <a:endParaRPr kumimoji="0" lang="en-US" sz="16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Central distribution facility ( factory connect ) Forward  linkage  ( customer connect)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At the operational hall, after taking out the peas from its shells on large scale. The peas are further processed and shells are used to feed the cattle .</a:t>
            </a:r>
            <a:endParaRPr kumimoji="0" lang="en-US" sz="16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Now peas are boiled technically through new technological machines and then stored in a freezed room ( -16° temperature) and after that peas which are bad in size</a:t>
            </a:r>
            <a:r>
              <a:rPr kumimoji="0" lang="en-US" sz="1600" b="0" i="0" u="none" strike="noStrike" cap="none" normalizeH="0" dirty="0" smtClean="0">
                <a:ln>
                  <a:noFill/>
                </a:ln>
                <a:solidFill>
                  <a:schemeClr val="tx1"/>
                </a:solidFill>
                <a:effectLst/>
                <a:latin typeface="+mj-lt"/>
                <a:ea typeface="Calibri" pitchFamily="34" charset="0"/>
                <a:cs typeface="Arial" pitchFamily="34" charset="0"/>
              </a:rPr>
              <a:t> or </a:t>
            </a: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color are rejected  and this work is done manually  by the  women labour.</a:t>
            </a:r>
            <a:endParaRPr kumimoji="0" lang="en-US" sz="16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Packaging :now peas are packed in the Safal packets of 200 gm . </a:t>
            </a:r>
            <a:endParaRPr kumimoji="0" lang="en-US" sz="16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Transportation:- peas are transported in a freezed temperature only after checking  out the standards and specifications because mother dairy is only known for its best quality product.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They also monitors all the activities through CCTV camera to keep a check on all the activities and after all that now Safal peas packets are ready to dispatch from the Safal unit.</a:t>
            </a:r>
            <a:endParaRPr kumimoji="0" lang="en-US" sz="1600" b="0"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j-lt"/>
                <a:ea typeface="Calibri" pitchFamily="34" charset="0"/>
                <a:cs typeface="Arial" pitchFamily="34" charset="0"/>
              </a:rPr>
              <a:t>The students had over all a good experience with  an in-depth learning.</a:t>
            </a:r>
            <a:endParaRPr kumimoji="0" lang="en-US" sz="16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2392362"/>
          </a:xfrm>
        </p:spPr>
        <p:txBody>
          <a:bodyPr>
            <a:normAutofit/>
          </a:bodyPr>
          <a:lstStyle/>
          <a:p>
            <a:pPr algn="just"/>
            <a:r>
              <a:rPr lang="en-US" sz="3600" dirty="0" smtClean="0"/>
              <a:t>BBA 1</a:t>
            </a:r>
            <a:r>
              <a:rPr lang="en-US" sz="3600" baseline="30000" dirty="0" smtClean="0"/>
              <a:t>st</a:t>
            </a:r>
            <a:r>
              <a:rPr lang="en-US" sz="3600" dirty="0" smtClean="0"/>
              <a:t> year students at ‘</a:t>
            </a:r>
            <a:r>
              <a:rPr lang="en-US" sz="3600" dirty="0" err="1" smtClean="0"/>
              <a:t>Safal</a:t>
            </a:r>
            <a:r>
              <a:rPr lang="en-US" sz="3600" dirty="0" smtClean="0"/>
              <a:t>’ venture of Mother Dairy under guidance of  Dr. Saurabh Garg and Ms. Monica Sawhney.</a:t>
            </a:r>
            <a:endParaRPr lang="en-US" sz="3600" dirty="0"/>
          </a:p>
        </p:txBody>
      </p:sp>
      <p:pic>
        <p:nvPicPr>
          <p:cNvPr id="6146" name="Picture 2" descr="C:\Users\piet.9WFUVIFXATVVK7Z\Desktop\Pics\IMG-20180210-WA0006.jpg"/>
          <p:cNvPicPr>
            <a:picLocks noChangeAspect="1" noChangeArrowheads="1"/>
          </p:cNvPicPr>
          <p:nvPr/>
        </p:nvPicPr>
        <p:blipFill>
          <a:blip r:embed="rId2" cstate="print">
            <a:lum bright="10000"/>
          </a:blip>
          <a:srcRect l="5000" t="33333" b="25556"/>
          <a:stretch>
            <a:fillRect/>
          </a:stretch>
        </p:blipFill>
        <p:spPr bwMode="auto">
          <a:xfrm>
            <a:off x="228600" y="2971800"/>
            <a:ext cx="8686800" cy="2819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562600"/>
            <a:ext cx="8534400" cy="1066800"/>
          </a:xfrm>
        </p:spPr>
        <p:txBody>
          <a:bodyPr>
            <a:normAutofit/>
          </a:bodyPr>
          <a:lstStyle/>
          <a:p>
            <a:r>
              <a:rPr lang="en-US" sz="3200" dirty="0" err="1" smtClean="0"/>
              <a:t>Mr</a:t>
            </a:r>
            <a:r>
              <a:rPr lang="en-US" sz="3200" dirty="0" smtClean="0"/>
              <a:t> </a:t>
            </a:r>
            <a:r>
              <a:rPr lang="en-US" sz="3200" dirty="0" err="1" smtClean="0"/>
              <a:t>Sanjeev</a:t>
            </a:r>
            <a:r>
              <a:rPr lang="en-US" sz="3200" dirty="0" smtClean="0"/>
              <a:t> giving presentation to BBA student / teacher team at Mother Dairy conference hall</a:t>
            </a:r>
            <a:endParaRPr lang="en-US" sz="3200" dirty="0"/>
          </a:p>
        </p:txBody>
      </p:sp>
      <p:pic>
        <p:nvPicPr>
          <p:cNvPr id="56322" name="Picture 2" descr="C:\Users\piet.9WFUVIFXATVVK7Z\Desktop\Pics\IMG-20180210-WA0002.jpg"/>
          <p:cNvPicPr>
            <a:picLocks noChangeAspect="1" noChangeArrowheads="1"/>
          </p:cNvPicPr>
          <p:nvPr/>
        </p:nvPicPr>
        <p:blipFill>
          <a:blip r:embed="rId2" cstate="print">
            <a:lum bright="10000"/>
          </a:blip>
          <a:srcRect t="17778" b="35556"/>
          <a:stretch>
            <a:fillRect/>
          </a:stretch>
        </p:blipFill>
        <p:spPr bwMode="auto">
          <a:xfrm>
            <a:off x="0" y="1371600"/>
            <a:ext cx="9144000" cy="32004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77000" y="6248400"/>
            <a:ext cx="2514600" cy="609600"/>
          </a:xfrm>
        </p:spPr>
        <p:txBody>
          <a:bodyPr>
            <a:noAutofit/>
          </a:bodyPr>
          <a:lstStyle/>
          <a:p>
            <a:r>
              <a:rPr lang="en-US" sz="2800" b="1" dirty="0" smtClean="0"/>
              <a:t>24-25 Jan 2018</a:t>
            </a:r>
            <a:endParaRPr lang="en-US" sz="2800" b="1" dirty="0"/>
          </a:p>
        </p:txBody>
      </p:sp>
      <p:pic>
        <p:nvPicPr>
          <p:cNvPr id="3074" name="Picture 2" descr="Image result for Sports day 2018 logo"/>
          <p:cNvPicPr>
            <a:picLocks noChangeAspect="1" noChangeArrowheads="1"/>
          </p:cNvPicPr>
          <p:nvPr/>
        </p:nvPicPr>
        <p:blipFill>
          <a:blip r:embed="rId2" cstate="print"/>
          <a:srcRect/>
          <a:stretch>
            <a:fillRect/>
          </a:stretch>
        </p:blipFill>
        <p:spPr bwMode="auto">
          <a:xfrm>
            <a:off x="228600" y="228600"/>
            <a:ext cx="8595071" cy="56388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5638800"/>
            <a:ext cx="83058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BBA March Past Team in PIET ANNUAL ATHLETIC MEET.</a:t>
            </a:r>
            <a:endParaRPr lang="en-US" sz="2800" b="1" dirty="0"/>
          </a:p>
        </p:txBody>
      </p:sp>
      <p:pic>
        <p:nvPicPr>
          <p:cNvPr id="1028" name="Picture 4" descr="D:\PICS\Sports Day 24-25 Jan 2k18\IMG_4812.JPG"/>
          <p:cNvPicPr>
            <a:picLocks noChangeAspect="1" noChangeArrowheads="1"/>
          </p:cNvPicPr>
          <p:nvPr/>
        </p:nvPicPr>
        <p:blipFill>
          <a:blip r:embed="rId2" cstate="print"/>
          <a:srcRect l="17500" t="17500" r="27500"/>
          <a:stretch>
            <a:fillRect/>
          </a:stretch>
        </p:blipFill>
        <p:spPr bwMode="auto">
          <a:xfrm>
            <a:off x="2133600" y="304800"/>
            <a:ext cx="5029200" cy="50292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PICS\Sports Day 24-25 Jan 2k18\IMG_4739.JPG"/>
          <p:cNvPicPr>
            <a:picLocks noChangeAspect="1" noChangeArrowheads="1"/>
          </p:cNvPicPr>
          <p:nvPr/>
        </p:nvPicPr>
        <p:blipFill>
          <a:blip r:embed="rId2" cstate="print"/>
          <a:srcRect/>
          <a:stretch>
            <a:fillRect/>
          </a:stretch>
        </p:blipFill>
        <p:spPr bwMode="auto">
          <a:xfrm>
            <a:off x="0" y="228600"/>
            <a:ext cx="9144000" cy="6096000"/>
          </a:xfrm>
          <a:prstGeom prst="rect">
            <a:avLst/>
          </a:prstGeom>
          <a:noFill/>
        </p:spPr>
      </p:pic>
      <p:sp>
        <p:nvSpPr>
          <p:cNvPr id="3" name="Rectangle 2"/>
          <p:cNvSpPr/>
          <p:nvPr/>
        </p:nvSpPr>
        <p:spPr>
          <a:xfrm>
            <a:off x="381000" y="5791200"/>
            <a:ext cx="83820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BBA March Past Team in PIET ANNUAL ATHLETIC MEET held on 24 March 2018.</a:t>
            </a:r>
            <a:endParaRPr lang="en-US" sz="2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Image result for VOLUME 4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6388" name="Picture 4" descr="Image result for VOLUME 4 logo"/>
          <p:cNvPicPr>
            <a:picLocks noChangeAspect="1" noChangeArrowheads="1"/>
          </p:cNvPicPr>
          <p:nvPr/>
        </p:nvPicPr>
        <p:blipFill>
          <a:blip r:embed="rId2" cstate="print"/>
          <a:srcRect/>
          <a:stretch>
            <a:fillRect/>
          </a:stretch>
        </p:blipFill>
        <p:spPr bwMode="auto">
          <a:xfrm>
            <a:off x="0" y="762000"/>
            <a:ext cx="4103912" cy="2209800"/>
          </a:xfrm>
          <a:prstGeom prst="rect">
            <a:avLst/>
          </a:prstGeom>
          <a:noFill/>
        </p:spPr>
      </p:pic>
      <p:pic>
        <p:nvPicPr>
          <p:cNvPr id="16392" name="Picture 8" descr="Image result for ISSUE 1 logo"/>
          <p:cNvPicPr>
            <a:picLocks noChangeAspect="1" noChangeArrowheads="1"/>
          </p:cNvPicPr>
          <p:nvPr/>
        </p:nvPicPr>
        <p:blipFill>
          <a:blip r:embed="rId3" cstate="print"/>
          <a:srcRect l="6517" t="21181" r="12016" b="13646"/>
          <a:stretch>
            <a:fillRect/>
          </a:stretch>
        </p:blipFill>
        <p:spPr bwMode="auto">
          <a:xfrm>
            <a:off x="4114800" y="121920"/>
            <a:ext cx="4495800" cy="3596640"/>
          </a:xfrm>
          <a:prstGeom prst="rect">
            <a:avLst/>
          </a:prstGeom>
          <a:noFill/>
        </p:spPr>
      </p:pic>
      <p:pic>
        <p:nvPicPr>
          <p:cNvPr id="16396" name="Picture 12" descr="Image result for person reading news online"/>
          <p:cNvPicPr>
            <a:picLocks noChangeAspect="1" noChangeArrowheads="1"/>
          </p:cNvPicPr>
          <p:nvPr/>
        </p:nvPicPr>
        <p:blipFill>
          <a:blip r:embed="rId4" cstate="print"/>
          <a:srcRect/>
          <a:stretch>
            <a:fillRect/>
          </a:stretch>
        </p:blipFill>
        <p:spPr bwMode="auto">
          <a:xfrm>
            <a:off x="2133600" y="3657600"/>
            <a:ext cx="4457700" cy="29718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62" name="Picture 2" descr="C:\Users\Sakshi\Desktop\pics\IMG-20180204-WA0000.jpg"/>
          <p:cNvPicPr>
            <a:picLocks noChangeAspect="1" noChangeArrowheads="1"/>
          </p:cNvPicPr>
          <p:nvPr/>
        </p:nvPicPr>
        <p:blipFill>
          <a:blip r:embed="rId2" cstate="print"/>
          <a:srcRect t="25556" r="10833" b="31480"/>
          <a:stretch>
            <a:fillRect/>
          </a:stretch>
        </p:blipFill>
        <p:spPr bwMode="auto">
          <a:xfrm>
            <a:off x="381000" y="152400"/>
            <a:ext cx="8434388" cy="3048000"/>
          </a:xfrm>
          <a:prstGeom prst="rect">
            <a:avLst/>
          </a:prstGeom>
          <a:noFill/>
        </p:spPr>
      </p:pic>
      <p:pic>
        <p:nvPicPr>
          <p:cNvPr id="40963" name="Picture 3" descr="C:\Users\Sakshi\Desktop\pics\IMG-20180204-WA0002.jpg"/>
          <p:cNvPicPr>
            <a:picLocks noChangeAspect="1" noChangeArrowheads="1"/>
          </p:cNvPicPr>
          <p:nvPr/>
        </p:nvPicPr>
        <p:blipFill>
          <a:blip r:embed="rId3" cstate="print"/>
          <a:srcRect t="25556" r="3333" b="32222"/>
          <a:stretch>
            <a:fillRect/>
          </a:stretch>
        </p:blipFill>
        <p:spPr bwMode="auto">
          <a:xfrm>
            <a:off x="228600" y="3276600"/>
            <a:ext cx="8610600" cy="2820714"/>
          </a:xfrm>
          <a:prstGeom prst="rect">
            <a:avLst/>
          </a:prstGeom>
          <a:noFill/>
        </p:spPr>
      </p:pic>
      <p:sp>
        <p:nvSpPr>
          <p:cNvPr id="5" name="Rectangle 4"/>
          <p:cNvSpPr/>
          <p:nvPr/>
        </p:nvSpPr>
        <p:spPr>
          <a:xfrm>
            <a:off x="609600" y="5715000"/>
            <a:ext cx="78486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smtClean="0"/>
              <a:t>BBA Team during March Past.</a:t>
            </a:r>
            <a:endParaRPr lang="en-US" sz="36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5757.JPG"/>
          <p:cNvPicPr>
            <a:picLocks noChangeAspect="1"/>
          </p:cNvPicPr>
          <p:nvPr/>
        </p:nvPicPr>
        <p:blipFill>
          <a:blip r:embed="rId2" cstate="print">
            <a:lum bright="10000"/>
          </a:blip>
          <a:srcRect l="34166" t="40000" r="9167" b="8750"/>
          <a:stretch>
            <a:fillRect/>
          </a:stretch>
        </p:blipFill>
        <p:spPr>
          <a:xfrm>
            <a:off x="533400" y="533400"/>
            <a:ext cx="8097642" cy="4882403"/>
          </a:xfrm>
          <a:prstGeom prst="rect">
            <a:avLst/>
          </a:prstGeom>
        </p:spPr>
      </p:pic>
      <p:sp>
        <p:nvSpPr>
          <p:cNvPr id="3" name="Rectangle 2"/>
          <p:cNvSpPr/>
          <p:nvPr/>
        </p:nvSpPr>
        <p:spPr>
          <a:xfrm>
            <a:off x="685800" y="5562600"/>
            <a:ext cx="80010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smtClean="0">
                <a:solidFill>
                  <a:schemeClr val="bg1"/>
                </a:solidFill>
              </a:rPr>
              <a:t>S</a:t>
            </a:r>
            <a:r>
              <a:rPr lang="en-US" sz="2000" b="1" dirty="0" err="1" smtClean="0">
                <a:solidFill>
                  <a:schemeClr val="tx1"/>
                </a:solidFill>
              </a:rPr>
              <a:t>Sh</a:t>
            </a:r>
            <a:r>
              <a:rPr lang="en-US" sz="2000" b="1" dirty="0" smtClean="0">
                <a:solidFill>
                  <a:schemeClr val="tx1"/>
                </a:solidFill>
              </a:rPr>
              <a:t> </a:t>
            </a:r>
            <a:r>
              <a:rPr lang="en-US" sz="2000" b="1" dirty="0" err="1" smtClean="0">
                <a:solidFill>
                  <a:schemeClr val="tx1"/>
                </a:solidFill>
              </a:rPr>
              <a:t>S.K.</a:t>
            </a:r>
            <a:r>
              <a:rPr lang="en-US" sz="2000" b="1" dirty="0" smtClean="0">
                <a:solidFill>
                  <a:schemeClr val="tx1"/>
                </a:solidFill>
              </a:rPr>
              <a:t> </a:t>
            </a:r>
            <a:r>
              <a:rPr lang="en-US" sz="2000" b="1" dirty="0" err="1" smtClean="0">
                <a:solidFill>
                  <a:schemeClr val="tx1"/>
                </a:solidFill>
              </a:rPr>
              <a:t>Khanna</a:t>
            </a:r>
            <a:r>
              <a:rPr lang="en-US" sz="2000" b="1" dirty="0" smtClean="0">
                <a:solidFill>
                  <a:schemeClr val="tx1"/>
                </a:solidFill>
              </a:rPr>
              <a:t> </a:t>
            </a:r>
            <a:r>
              <a:rPr lang="en-US" sz="2000" b="1" dirty="0" err="1" smtClean="0">
                <a:solidFill>
                  <a:schemeClr val="tx1"/>
                </a:solidFill>
              </a:rPr>
              <a:t>ji</a:t>
            </a:r>
            <a:r>
              <a:rPr lang="en-US" sz="2000" b="1" dirty="0" smtClean="0">
                <a:solidFill>
                  <a:schemeClr val="tx1"/>
                </a:solidFill>
              </a:rPr>
              <a:t>, Prof.(Dr.) K.K. </a:t>
            </a:r>
            <a:r>
              <a:rPr lang="en-US" sz="2000" b="1" dirty="0" err="1" smtClean="0">
                <a:solidFill>
                  <a:schemeClr val="tx1"/>
                </a:solidFill>
              </a:rPr>
              <a:t>Paliwal</a:t>
            </a:r>
            <a:r>
              <a:rPr lang="en-US" sz="2000" b="1" dirty="0" smtClean="0">
                <a:solidFill>
                  <a:schemeClr val="tx1"/>
                </a:solidFill>
              </a:rPr>
              <a:t>, Dr B B Sharma, Dr S.C. Gupta</a:t>
            </a:r>
            <a:r>
              <a:rPr lang="en-US" sz="2000" b="1" dirty="0" smtClean="0"/>
              <a:t> Attending Athletic Meet </a:t>
            </a:r>
            <a:r>
              <a:rPr lang="en-US" sz="2000" b="1" dirty="0" err="1" smtClean="0"/>
              <a:t>2k18</a:t>
            </a:r>
            <a:r>
              <a:rPr lang="en-US" sz="2000" b="1" dirty="0" smtClean="0"/>
              <a:t> </a:t>
            </a:r>
            <a:endParaRPr lang="en-US" sz="2000"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PICS\Sports Day 24-25 Jan 2k18\IMG_4967.JPG"/>
          <p:cNvPicPr>
            <a:picLocks noChangeAspect="1" noChangeArrowheads="1"/>
          </p:cNvPicPr>
          <p:nvPr/>
        </p:nvPicPr>
        <p:blipFill>
          <a:blip r:embed="rId2" cstate="print">
            <a:lum bright="10000"/>
          </a:blip>
          <a:srcRect l="10472" t="22500" r="41667" b="30000"/>
          <a:stretch>
            <a:fillRect/>
          </a:stretch>
        </p:blipFill>
        <p:spPr bwMode="auto">
          <a:xfrm>
            <a:off x="381000" y="609600"/>
            <a:ext cx="7868652" cy="5206213"/>
          </a:xfrm>
          <a:prstGeom prst="rect">
            <a:avLst/>
          </a:prstGeom>
          <a:noFill/>
        </p:spPr>
      </p:pic>
      <p:sp>
        <p:nvSpPr>
          <p:cNvPr id="4" name="Rectangle 3"/>
          <p:cNvSpPr/>
          <p:nvPr/>
        </p:nvSpPr>
        <p:spPr>
          <a:xfrm>
            <a:off x="457200" y="5410200"/>
            <a:ext cx="77724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Dr. Yoginder Singh Kataria , HOD ,BBA Attending Athletic Meet 2k18 along with other HOD’S.</a:t>
            </a:r>
            <a:endParaRPr lang="en-US" sz="24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5739.JPG"/>
          <p:cNvPicPr>
            <a:picLocks noChangeAspect="1"/>
          </p:cNvPicPr>
          <p:nvPr/>
        </p:nvPicPr>
        <p:blipFill>
          <a:blip r:embed="rId2" cstate="print">
            <a:lum bright="10000"/>
          </a:blip>
          <a:srcRect l="30000" t="12222" r="21667" b="29778"/>
          <a:stretch>
            <a:fillRect/>
          </a:stretch>
        </p:blipFill>
        <p:spPr>
          <a:xfrm>
            <a:off x="76200" y="76200"/>
            <a:ext cx="3048000" cy="5486400"/>
          </a:xfrm>
          <a:prstGeom prst="rect">
            <a:avLst/>
          </a:prstGeom>
        </p:spPr>
      </p:pic>
      <p:pic>
        <p:nvPicPr>
          <p:cNvPr id="8" name="Picture 7" descr="IMG_5897.JPG"/>
          <p:cNvPicPr>
            <a:picLocks noChangeAspect="1"/>
          </p:cNvPicPr>
          <p:nvPr/>
        </p:nvPicPr>
        <p:blipFill>
          <a:blip r:embed="rId3" cstate="print">
            <a:lum bright="10000"/>
          </a:blip>
          <a:srcRect l="15000" t="27778" b="27778"/>
          <a:stretch>
            <a:fillRect/>
          </a:stretch>
        </p:blipFill>
        <p:spPr>
          <a:xfrm>
            <a:off x="3505200" y="457200"/>
            <a:ext cx="5257800" cy="4953000"/>
          </a:xfrm>
          <a:prstGeom prst="rect">
            <a:avLst/>
          </a:prstGeom>
        </p:spPr>
      </p:pic>
      <p:sp>
        <p:nvSpPr>
          <p:cNvPr id="5" name="Rectangle 4"/>
          <p:cNvSpPr/>
          <p:nvPr/>
        </p:nvSpPr>
        <p:spPr>
          <a:xfrm>
            <a:off x="228600" y="5715000"/>
            <a:ext cx="2743200" cy="1143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Sakshi </a:t>
            </a:r>
            <a:r>
              <a:rPr lang="en-US" b="1" dirty="0" err="1" smtClean="0"/>
              <a:t>Rana</a:t>
            </a:r>
            <a:r>
              <a:rPr lang="en-US" b="1" dirty="0" smtClean="0"/>
              <a:t>, BBA-2</a:t>
            </a:r>
            <a:r>
              <a:rPr lang="en-US" b="1" baseline="30000" dirty="0" smtClean="0"/>
              <a:t>nd</a:t>
            </a:r>
            <a:r>
              <a:rPr lang="en-US" b="1" dirty="0" smtClean="0"/>
              <a:t> Year won 3</a:t>
            </a:r>
            <a:r>
              <a:rPr lang="en-US" b="1" baseline="30000" dirty="0" smtClean="0"/>
              <a:t>rd</a:t>
            </a:r>
            <a:r>
              <a:rPr lang="en-US" b="1" dirty="0" smtClean="0"/>
              <a:t> Position in</a:t>
            </a:r>
          </a:p>
          <a:p>
            <a:pPr algn="ctr"/>
            <a:r>
              <a:rPr lang="en-US" b="1" dirty="0" err="1" smtClean="0"/>
              <a:t>400m</a:t>
            </a:r>
            <a:r>
              <a:rPr lang="en-US" b="1" dirty="0" smtClean="0"/>
              <a:t> race.</a:t>
            </a:r>
          </a:p>
          <a:p>
            <a:pPr algn="ctr"/>
            <a:endParaRPr lang="en-US" b="1" dirty="0"/>
          </a:p>
        </p:txBody>
      </p:sp>
      <p:sp>
        <p:nvSpPr>
          <p:cNvPr id="9" name="Rectangle 8"/>
          <p:cNvSpPr/>
          <p:nvPr/>
        </p:nvSpPr>
        <p:spPr>
          <a:xfrm>
            <a:off x="4267200" y="5638800"/>
            <a:ext cx="39624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BBA Team In Tug Of War won 2</a:t>
            </a:r>
            <a:r>
              <a:rPr lang="en-US" b="1" baseline="30000" dirty="0" smtClean="0"/>
              <a:t>nd</a:t>
            </a:r>
            <a:r>
              <a:rPr lang="en-US" b="1" dirty="0" smtClean="0"/>
              <a:t> Position </a:t>
            </a:r>
            <a:endParaRPr lang="en-US"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6072.JPG"/>
          <p:cNvPicPr>
            <a:picLocks noChangeAspect="1"/>
          </p:cNvPicPr>
          <p:nvPr/>
        </p:nvPicPr>
        <p:blipFill>
          <a:blip r:embed="rId2" cstate="print"/>
          <a:srcRect l="21666" t="22500" r="15833"/>
          <a:stretch>
            <a:fillRect/>
          </a:stretch>
        </p:blipFill>
        <p:spPr>
          <a:xfrm rot="16200000">
            <a:off x="-114300" y="723900"/>
            <a:ext cx="5715000" cy="4724400"/>
          </a:xfrm>
          <a:prstGeom prst="rect">
            <a:avLst/>
          </a:prstGeom>
        </p:spPr>
      </p:pic>
      <p:pic>
        <p:nvPicPr>
          <p:cNvPr id="3" name="Picture 2" descr="IMG_8497.JPG"/>
          <p:cNvPicPr>
            <a:picLocks noChangeAspect="1"/>
          </p:cNvPicPr>
          <p:nvPr/>
        </p:nvPicPr>
        <p:blipFill>
          <a:blip r:embed="rId3" cstate="print">
            <a:lum bright="10000"/>
          </a:blip>
          <a:srcRect l="16667" r="41667" b="50000"/>
          <a:stretch>
            <a:fillRect/>
          </a:stretch>
        </p:blipFill>
        <p:spPr>
          <a:xfrm>
            <a:off x="5562600" y="228600"/>
            <a:ext cx="2878667" cy="5181600"/>
          </a:xfrm>
          <a:prstGeom prst="rect">
            <a:avLst/>
          </a:prstGeom>
        </p:spPr>
      </p:pic>
      <p:sp>
        <p:nvSpPr>
          <p:cNvPr id="4" name="Rectangle 3"/>
          <p:cNvSpPr/>
          <p:nvPr/>
        </p:nvSpPr>
        <p:spPr>
          <a:xfrm>
            <a:off x="5715000" y="5638800"/>
            <a:ext cx="27432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smtClean="0"/>
              <a:t>Kirti</a:t>
            </a:r>
            <a:r>
              <a:rPr lang="en-US" b="1" dirty="0" smtClean="0"/>
              <a:t> Jain, BBA-2</a:t>
            </a:r>
            <a:r>
              <a:rPr lang="en-US" b="1" baseline="30000" dirty="0" smtClean="0"/>
              <a:t>nd</a:t>
            </a:r>
            <a:r>
              <a:rPr lang="en-US" b="1" dirty="0" smtClean="0"/>
              <a:t> Year won 1</a:t>
            </a:r>
            <a:r>
              <a:rPr lang="en-US" b="1" baseline="30000" dirty="0" smtClean="0"/>
              <a:t>st</a:t>
            </a:r>
            <a:r>
              <a:rPr lang="en-US" b="1" dirty="0" smtClean="0"/>
              <a:t> prize in</a:t>
            </a:r>
          </a:p>
          <a:p>
            <a:pPr algn="ctr"/>
            <a:r>
              <a:rPr lang="en-US" b="1" dirty="0" smtClean="0"/>
              <a:t>Relay race.</a:t>
            </a:r>
            <a:endParaRPr lang="en-US" b="1" dirty="0"/>
          </a:p>
        </p:txBody>
      </p:sp>
      <p:sp>
        <p:nvSpPr>
          <p:cNvPr id="5" name="Rectangle 4"/>
          <p:cNvSpPr/>
          <p:nvPr/>
        </p:nvSpPr>
        <p:spPr>
          <a:xfrm>
            <a:off x="304800" y="6096000"/>
            <a:ext cx="47244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BBA Girls Team In Tug Of War got 2</a:t>
            </a:r>
            <a:r>
              <a:rPr lang="en-US" b="1" baseline="30000" dirty="0" smtClean="0"/>
              <a:t>nd</a:t>
            </a:r>
            <a:r>
              <a:rPr lang="en-US" b="1" dirty="0" smtClean="0"/>
              <a:t> position</a:t>
            </a:r>
            <a:endParaRPr lang="en-US"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8785.JPG"/>
          <p:cNvPicPr>
            <a:picLocks noChangeAspect="1"/>
          </p:cNvPicPr>
          <p:nvPr/>
        </p:nvPicPr>
        <p:blipFill>
          <a:blip r:embed="rId2" cstate="print"/>
          <a:srcRect t="26250" r="30833"/>
          <a:stretch>
            <a:fillRect/>
          </a:stretch>
        </p:blipFill>
        <p:spPr>
          <a:xfrm>
            <a:off x="1524000" y="457200"/>
            <a:ext cx="6324600" cy="4495800"/>
          </a:xfrm>
          <a:prstGeom prst="rect">
            <a:avLst/>
          </a:prstGeom>
        </p:spPr>
      </p:pic>
      <p:sp>
        <p:nvSpPr>
          <p:cNvPr id="3" name="Rectangle 2"/>
          <p:cNvSpPr/>
          <p:nvPr/>
        </p:nvSpPr>
        <p:spPr>
          <a:xfrm>
            <a:off x="838200" y="5334000"/>
            <a:ext cx="70866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Priya (2</a:t>
            </a:r>
            <a:r>
              <a:rPr lang="en-US" sz="2400" b="1" baseline="30000" dirty="0" smtClean="0"/>
              <a:t>nd</a:t>
            </a:r>
            <a:r>
              <a:rPr lang="en-US" sz="2400" b="1" dirty="0" smtClean="0"/>
              <a:t> Rank) &amp; Neha (3</a:t>
            </a:r>
            <a:r>
              <a:rPr lang="en-US" sz="2400" b="1" baseline="30000" dirty="0" smtClean="0"/>
              <a:t>rd</a:t>
            </a:r>
            <a:r>
              <a:rPr lang="en-US" sz="2400" b="1" dirty="0" smtClean="0"/>
              <a:t> Rank) receiving Medals</a:t>
            </a:r>
            <a:endParaRPr lang="en-US" sz="24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Sports day\IMG_8984.JPG"/>
          <p:cNvPicPr>
            <a:picLocks noChangeAspect="1" noChangeArrowheads="1"/>
          </p:cNvPicPr>
          <p:nvPr/>
        </p:nvPicPr>
        <p:blipFill>
          <a:blip r:embed="rId2" cstate="print"/>
          <a:srcRect l="31667" t="20000" r="8333" b="6154"/>
          <a:stretch>
            <a:fillRect/>
          </a:stretch>
        </p:blipFill>
        <p:spPr bwMode="auto">
          <a:xfrm>
            <a:off x="381000" y="457200"/>
            <a:ext cx="2971800" cy="5486400"/>
          </a:xfrm>
          <a:prstGeom prst="rect">
            <a:avLst/>
          </a:prstGeom>
          <a:noFill/>
        </p:spPr>
      </p:pic>
      <p:pic>
        <p:nvPicPr>
          <p:cNvPr id="2051" name="Picture 3" descr="E:\Sports day\IMG_8959.JPG"/>
          <p:cNvPicPr>
            <a:picLocks noChangeAspect="1" noChangeArrowheads="1"/>
          </p:cNvPicPr>
          <p:nvPr/>
        </p:nvPicPr>
        <p:blipFill>
          <a:blip r:embed="rId3" cstate="print">
            <a:lum bright="10000"/>
          </a:blip>
          <a:srcRect l="20000" t="20000" r="13333" b="11250"/>
          <a:stretch>
            <a:fillRect/>
          </a:stretch>
        </p:blipFill>
        <p:spPr bwMode="auto">
          <a:xfrm>
            <a:off x="3505200" y="1066800"/>
            <a:ext cx="4987636" cy="3429000"/>
          </a:xfrm>
          <a:prstGeom prst="rect">
            <a:avLst/>
          </a:prstGeom>
          <a:noFill/>
        </p:spPr>
      </p:pic>
      <p:sp>
        <p:nvSpPr>
          <p:cNvPr id="4" name="Rectangle 3"/>
          <p:cNvSpPr/>
          <p:nvPr/>
        </p:nvSpPr>
        <p:spPr>
          <a:xfrm>
            <a:off x="533400" y="6096000"/>
            <a:ext cx="2667000"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smtClean="0"/>
              <a:t>Meenakshi</a:t>
            </a:r>
            <a:r>
              <a:rPr lang="en-US" b="1" dirty="0" smtClean="0"/>
              <a:t>, BBA-3</a:t>
            </a:r>
            <a:r>
              <a:rPr lang="en-US" b="1" baseline="30000" dirty="0" smtClean="0"/>
              <a:t>rd</a:t>
            </a:r>
            <a:r>
              <a:rPr lang="en-US" b="1" dirty="0" smtClean="0"/>
              <a:t> Year got 2</a:t>
            </a:r>
            <a:r>
              <a:rPr lang="en-US" b="1" baseline="30000" dirty="0" smtClean="0"/>
              <a:t>nd</a:t>
            </a:r>
            <a:r>
              <a:rPr lang="en-US" b="1" dirty="0" smtClean="0"/>
              <a:t> Position in </a:t>
            </a:r>
            <a:r>
              <a:rPr lang="en-US" b="1" dirty="0" err="1" smtClean="0"/>
              <a:t>400m</a:t>
            </a:r>
            <a:r>
              <a:rPr lang="en-US" b="1" dirty="0" smtClean="0"/>
              <a:t> race</a:t>
            </a:r>
            <a:endParaRPr lang="en-US" b="1" dirty="0"/>
          </a:p>
        </p:txBody>
      </p:sp>
      <p:sp>
        <p:nvSpPr>
          <p:cNvPr id="5" name="Rectangle 4"/>
          <p:cNvSpPr/>
          <p:nvPr/>
        </p:nvSpPr>
        <p:spPr>
          <a:xfrm>
            <a:off x="3733800" y="5029200"/>
            <a:ext cx="4876800" cy="1447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b="1" dirty="0" err="1" smtClean="0"/>
              <a:t>Kirti</a:t>
            </a:r>
            <a:r>
              <a:rPr lang="en-US" b="1" dirty="0" smtClean="0"/>
              <a:t>(2</a:t>
            </a:r>
            <a:r>
              <a:rPr lang="en-US" b="1" baseline="30000" dirty="0" smtClean="0"/>
              <a:t>nd</a:t>
            </a:r>
            <a:r>
              <a:rPr lang="en-US" b="1" dirty="0" smtClean="0"/>
              <a:t> position) and </a:t>
            </a:r>
            <a:r>
              <a:rPr lang="en-US" b="1" dirty="0" err="1" smtClean="0"/>
              <a:t>Sakshi</a:t>
            </a:r>
            <a:r>
              <a:rPr lang="en-US" b="1" dirty="0" smtClean="0"/>
              <a:t> (3</a:t>
            </a:r>
            <a:r>
              <a:rPr lang="en-US" b="1" baseline="30000" dirty="0" smtClean="0"/>
              <a:t>rd</a:t>
            </a:r>
            <a:r>
              <a:rPr lang="en-US" b="1" dirty="0" smtClean="0"/>
              <a:t> position) Receiving Prizes and Certificates from </a:t>
            </a:r>
            <a:r>
              <a:rPr lang="en-US" b="1" dirty="0" err="1" smtClean="0"/>
              <a:t>Sh</a:t>
            </a:r>
            <a:r>
              <a:rPr lang="en-US" b="1" dirty="0" smtClean="0"/>
              <a:t> </a:t>
            </a:r>
            <a:r>
              <a:rPr lang="en-US" b="1" dirty="0" err="1" smtClean="0"/>
              <a:t>Hari</a:t>
            </a:r>
            <a:r>
              <a:rPr lang="en-US" b="1" dirty="0" smtClean="0"/>
              <a:t> Om </a:t>
            </a:r>
            <a:r>
              <a:rPr lang="en-US" b="1" dirty="0" err="1" smtClean="0"/>
              <a:t>Tayal</a:t>
            </a:r>
            <a:r>
              <a:rPr lang="en-US" b="1" dirty="0" smtClean="0"/>
              <a:t> </a:t>
            </a:r>
            <a:r>
              <a:rPr lang="en-US" b="1" dirty="0" err="1" smtClean="0"/>
              <a:t>Ji</a:t>
            </a:r>
            <a:r>
              <a:rPr lang="en-US" b="1" dirty="0" smtClean="0"/>
              <a:t>, </a:t>
            </a:r>
            <a:r>
              <a:rPr lang="en-US" b="1" dirty="0" err="1" smtClean="0"/>
              <a:t>Sh</a:t>
            </a:r>
            <a:r>
              <a:rPr lang="en-US" b="1" dirty="0" smtClean="0"/>
              <a:t> S k </a:t>
            </a:r>
            <a:r>
              <a:rPr lang="en-US" b="1" dirty="0" err="1" smtClean="0"/>
              <a:t>Khanna</a:t>
            </a:r>
            <a:r>
              <a:rPr lang="en-US" b="1" dirty="0" smtClean="0"/>
              <a:t> </a:t>
            </a:r>
            <a:r>
              <a:rPr lang="en-US" b="1" dirty="0" err="1" smtClean="0"/>
              <a:t>Ji</a:t>
            </a:r>
            <a:r>
              <a:rPr lang="en-US" b="1" dirty="0" smtClean="0"/>
              <a:t>, Prof (Dr) K K </a:t>
            </a:r>
            <a:r>
              <a:rPr lang="en-US" b="1" dirty="0" err="1" smtClean="0"/>
              <a:t>Paliwal</a:t>
            </a:r>
            <a:r>
              <a:rPr lang="en-US" b="1" dirty="0" smtClean="0"/>
              <a:t> and Dr BB Sharma.</a:t>
            </a:r>
            <a:endParaRPr lang="en-US"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Sports day\IMG_8940.JPG"/>
          <p:cNvPicPr>
            <a:picLocks noChangeAspect="1" noChangeArrowheads="1"/>
          </p:cNvPicPr>
          <p:nvPr/>
        </p:nvPicPr>
        <p:blipFill>
          <a:blip r:embed="rId2" cstate="print">
            <a:lum bright="10000"/>
          </a:blip>
          <a:srcRect t="8750"/>
          <a:stretch>
            <a:fillRect/>
          </a:stretch>
        </p:blipFill>
        <p:spPr bwMode="auto">
          <a:xfrm>
            <a:off x="0" y="228600"/>
            <a:ext cx="9144000" cy="5562600"/>
          </a:xfrm>
          <a:prstGeom prst="rect">
            <a:avLst/>
          </a:prstGeom>
          <a:noFill/>
        </p:spPr>
      </p:pic>
      <p:sp>
        <p:nvSpPr>
          <p:cNvPr id="3" name="Rectangle 2"/>
          <p:cNvSpPr/>
          <p:nvPr/>
        </p:nvSpPr>
        <p:spPr>
          <a:xfrm>
            <a:off x="381000" y="6019800"/>
            <a:ext cx="8458200" cy="685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Happy Faces of BBA Students while receiving Prizes</a:t>
            </a:r>
            <a:endParaRPr lang="en-US" sz="24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Sports day\IMG_8922.JPG"/>
          <p:cNvPicPr>
            <a:picLocks noChangeAspect="1" noChangeArrowheads="1"/>
          </p:cNvPicPr>
          <p:nvPr/>
        </p:nvPicPr>
        <p:blipFill>
          <a:blip r:embed="rId2" cstate="print">
            <a:lum bright="10000"/>
          </a:blip>
          <a:srcRect t="23750"/>
          <a:stretch>
            <a:fillRect/>
          </a:stretch>
        </p:blipFill>
        <p:spPr bwMode="auto">
          <a:xfrm>
            <a:off x="0" y="228600"/>
            <a:ext cx="9144000" cy="4648200"/>
          </a:xfrm>
          <a:prstGeom prst="rect">
            <a:avLst/>
          </a:prstGeom>
          <a:noFill/>
        </p:spPr>
      </p:pic>
      <p:sp>
        <p:nvSpPr>
          <p:cNvPr id="3" name="Rectangle 2"/>
          <p:cNvSpPr/>
          <p:nvPr/>
        </p:nvSpPr>
        <p:spPr>
          <a:xfrm>
            <a:off x="381000" y="5181600"/>
            <a:ext cx="8534400" cy="1200329"/>
          </a:xfrm>
          <a:prstGeom prst="rect">
            <a:avLst/>
          </a:prstGeom>
        </p:spPr>
        <p:txBody>
          <a:bodyPr wrap="square">
            <a:spAutoFit/>
          </a:bodyPr>
          <a:lstStyle/>
          <a:p>
            <a:pPr algn="just"/>
            <a:r>
              <a:rPr lang="en-US" dirty="0" smtClean="0"/>
              <a:t>Sports being a part of the student education program, this year the sports day was organised with a difference. The events were declared open with the march past parade of students from all streams of the college. It was a grand presentation which was highly appreciated by the management.</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ports day\IMG_9075.JPG"/>
          <p:cNvPicPr>
            <a:picLocks noChangeAspect="1" noChangeArrowheads="1"/>
          </p:cNvPicPr>
          <p:nvPr/>
        </p:nvPicPr>
        <p:blipFill>
          <a:blip r:embed="rId2" cstate="print"/>
          <a:srcRect/>
          <a:stretch>
            <a:fillRect/>
          </a:stretch>
        </p:blipFill>
        <p:spPr bwMode="auto">
          <a:xfrm>
            <a:off x="0" y="0"/>
            <a:ext cx="9144000" cy="6096000"/>
          </a:xfrm>
          <a:prstGeom prst="rect">
            <a:avLst/>
          </a:prstGeom>
          <a:noFill/>
        </p:spPr>
      </p:pic>
      <p:sp>
        <p:nvSpPr>
          <p:cNvPr id="3" name="Rectangle 2"/>
          <p:cNvSpPr/>
          <p:nvPr/>
        </p:nvSpPr>
        <p:spPr>
          <a:xfrm>
            <a:off x="1143000" y="5943600"/>
            <a:ext cx="66294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t>YES PIET !! Cheers for the successful Sports Meet </a:t>
            </a:r>
            <a:r>
              <a:rPr lang="en-US" sz="2000" b="1" dirty="0" err="1" smtClean="0"/>
              <a:t>2k18</a:t>
            </a:r>
            <a:endParaRPr lang="en-US" sz="2000" b="1" dirty="0" smtClean="0"/>
          </a:p>
          <a:p>
            <a:pPr algn="ctr"/>
            <a:endParaRPr lang="en-US" sz="2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welcome january"/>
          <p:cNvPicPr>
            <a:picLocks noChangeAspect="1" noChangeArrowheads="1"/>
          </p:cNvPicPr>
          <p:nvPr/>
        </p:nvPicPr>
        <p:blipFill>
          <a:blip r:embed="rId2" cstate="print"/>
          <a:srcRect l="10833" r="10833"/>
          <a:stretch>
            <a:fillRect/>
          </a:stretch>
        </p:blipFill>
        <p:spPr bwMode="auto">
          <a:xfrm>
            <a:off x="990600" y="228600"/>
            <a:ext cx="7162800" cy="4343400"/>
          </a:xfrm>
          <a:prstGeom prst="rect">
            <a:avLst/>
          </a:prstGeom>
          <a:noFill/>
        </p:spPr>
      </p:pic>
      <p:pic>
        <p:nvPicPr>
          <p:cNvPr id="17412" name="Picture 4" descr="Image result for hello january"/>
          <p:cNvPicPr>
            <a:picLocks noChangeAspect="1" noChangeArrowheads="1"/>
          </p:cNvPicPr>
          <p:nvPr/>
        </p:nvPicPr>
        <p:blipFill>
          <a:blip r:embed="rId3" cstate="print"/>
          <a:srcRect t="28458" b="26087"/>
          <a:stretch>
            <a:fillRect/>
          </a:stretch>
        </p:blipFill>
        <p:spPr bwMode="auto">
          <a:xfrm>
            <a:off x="381000" y="4648200"/>
            <a:ext cx="8348761" cy="21336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result for republic day 2018"/>
          <p:cNvPicPr>
            <a:picLocks noChangeAspect="1" noChangeArrowheads="1"/>
          </p:cNvPicPr>
          <p:nvPr/>
        </p:nvPicPr>
        <p:blipFill>
          <a:blip r:embed="rId2" cstate="print"/>
          <a:srcRect/>
          <a:stretch>
            <a:fillRect/>
          </a:stretch>
        </p:blipFill>
        <p:spPr bwMode="auto">
          <a:xfrm>
            <a:off x="304800" y="304800"/>
            <a:ext cx="8610600" cy="62484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Photos\26 JAN 2k18\IMG_8639.JPG"/>
          <p:cNvPicPr>
            <a:picLocks noChangeAspect="1" noChangeArrowheads="1"/>
          </p:cNvPicPr>
          <p:nvPr/>
        </p:nvPicPr>
        <p:blipFill>
          <a:blip r:embed="rId2" cstate="print"/>
          <a:srcRect l="26667" t="18750" r="35000" b="23750"/>
          <a:stretch>
            <a:fillRect/>
          </a:stretch>
        </p:blipFill>
        <p:spPr bwMode="auto">
          <a:xfrm>
            <a:off x="4876800" y="533399"/>
            <a:ext cx="3708991" cy="3889917"/>
          </a:xfrm>
          <a:prstGeom prst="rect">
            <a:avLst/>
          </a:prstGeom>
          <a:noFill/>
        </p:spPr>
      </p:pic>
      <p:pic>
        <p:nvPicPr>
          <p:cNvPr id="4101" name="Picture 5" descr="D:\Photos\26 JAN 2k18\IMG_8470.JPG"/>
          <p:cNvPicPr>
            <a:picLocks noChangeAspect="1" noChangeArrowheads="1"/>
          </p:cNvPicPr>
          <p:nvPr/>
        </p:nvPicPr>
        <p:blipFill>
          <a:blip r:embed="rId3" cstate="print">
            <a:lum bright="10000"/>
          </a:blip>
          <a:srcRect l="27500" t="12500" r="38333" b="32500"/>
          <a:stretch>
            <a:fillRect/>
          </a:stretch>
        </p:blipFill>
        <p:spPr bwMode="auto">
          <a:xfrm>
            <a:off x="838200" y="533400"/>
            <a:ext cx="3621232" cy="3886200"/>
          </a:xfrm>
          <a:prstGeom prst="rect">
            <a:avLst/>
          </a:prstGeom>
          <a:noFill/>
        </p:spPr>
      </p:pic>
      <p:sp>
        <p:nvSpPr>
          <p:cNvPr id="7" name="Rectangle 6"/>
          <p:cNvSpPr/>
          <p:nvPr/>
        </p:nvSpPr>
        <p:spPr>
          <a:xfrm>
            <a:off x="1295400" y="4648200"/>
            <a:ext cx="6858000" cy="1676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smtClean="0"/>
              <a:t>Sh</a:t>
            </a:r>
            <a:r>
              <a:rPr lang="en-US" sz="2400" b="1" dirty="0" smtClean="0"/>
              <a:t> S K </a:t>
            </a:r>
            <a:r>
              <a:rPr lang="en-US" sz="2400" b="1" dirty="0" err="1" smtClean="0"/>
              <a:t>Khanna</a:t>
            </a:r>
            <a:r>
              <a:rPr lang="en-US" sz="2400" b="1" dirty="0" smtClean="0"/>
              <a:t> </a:t>
            </a:r>
            <a:r>
              <a:rPr lang="en-US" sz="2400" b="1" dirty="0" err="1" smtClean="0"/>
              <a:t>Ji</a:t>
            </a:r>
            <a:r>
              <a:rPr lang="en-US" sz="2400" b="1" dirty="0" smtClean="0"/>
              <a:t> and </a:t>
            </a:r>
            <a:r>
              <a:rPr lang="en-US" sz="2400" b="1" dirty="0" err="1" smtClean="0"/>
              <a:t>Shri</a:t>
            </a:r>
            <a:r>
              <a:rPr lang="en-US" sz="2400" b="1" dirty="0" smtClean="0"/>
              <a:t> </a:t>
            </a:r>
            <a:r>
              <a:rPr lang="en-US" sz="2400" b="1" dirty="0" err="1" smtClean="0"/>
              <a:t>Hari</a:t>
            </a:r>
            <a:r>
              <a:rPr lang="en-US" sz="2400" b="1" dirty="0" smtClean="0"/>
              <a:t> Om </a:t>
            </a:r>
            <a:r>
              <a:rPr lang="en-US" sz="2400" b="1" dirty="0" err="1" smtClean="0"/>
              <a:t>Tayal</a:t>
            </a:r>
            <a:r>
              <a:rPr lang="en-US" sz="2400" b="1" dirty="0" smtClean="0"/>
              <a:t> </a:t>
            </a:r>
            <a:r>
              <a:rPr lang="en-US" sz="2400" b="1" dirty="0" err="1" smtClean="0"/>
              <a:t>Ji</a:t>
            </a:r>
            <a:r>
              <a:rPr lang="en-US" sz="2400" b="1" dirty="0" smtClean="0"/>
              <a:t> sharing their  valuable words on Republic Day</a:t>
            </a:r>
            <a:endParaRPr lang="en-US" sz="24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D:\Photos\26 JAN 2k18\IMG_8498.JPG"/>
          <p:cNvPicPr>
            <a:picLocks noChangeAspect="1" noChangeArrowheads="1"/>
          </p:cNvPicPr>
          <p:nvPr/>
        </p:nvPicPr>
        <p:blipFill>
          <a:blip r:embed="rId2" cstate="print"/>
          <a:srcRect l="30833" t="21250" r="38333" b="31250"/>
          <a:stretch>
            <a:fillRect/>
          </a:stretch>
        </p:blipFill>
        <p:spPr bwMode="auto">
          <a:xfrm>
            <a:off x="6019800" y="304800"/>
            <a:ext cx="3124200" cy="3208638"/>
          </a:xfrm>
          <a:prstGeom prst="rect">
            <a:avLst/>
          </a:prstGeom>
          <a:noFill/>
        </p:spPr>
      </p:pic>
      <p:pic>
        <p:nvPicPr>
          <p:cNvPr id="3" name="Picture 2" descr="D:\Photos\26 JAN 2k18\IMG_8560.JPG"/>
          <p:cNvPicPr>
            <a:picLocks noChangeAspect="1" noChangeArrowheads="1"/>
          </p:cNvPicPr>
          <p:nvPr/>
        </p:nvPicPr>
        <p:blipFill>
          <a:blip r:embed="rId3" cstate="print">
            <a:lum bright="10000"/>
          </a:blip>
          <a:srcRect l="7500" t="15000" r="36667"/>
          <a:stretch>
            <a:fillRect/>
          </a:stretch>
        </p:blipFill>
        <p:spPr bwMode="auto">
          <a:xfrm>
            <a:off x="0" y="457200"/>
            <a:ext cx="2971800" cy="3016156"/>
          </a:xfrm>
          <a:prstGeom prst="rect">
            <a:avLst/>
          </a:prstGeom>
          <a:noFill/>
        </p:spPr>
      </p:pic>
      <p:pic>
        <p:nvPicPr>
          <p:cNvPr id="5" name="Picture 3" descr="D:\Photos\26 JAN 2k18\IMG_8579.JPG"/>
          <p:cNvPicPr>
            <a:picLocks noChangeAspect="1" noChangeArrowheads="1"/>
          </p:cNvPicPr>
          <p:nvPr/>
        </p:nvPicPr>
        <p:blipFill>
          <a:blip r:embed="rId4" cstate="print">
            <a:lum bright="10000"/>
          </a:blip>
          <a:srcRect l="12500" t="8750" r="31667"/>
          <a:stretch>
            <a:fillRect/>
          </a:stretch>
        </p:blipFill>
        <p:spPr bwMode="auto">
          <a:xfrm>
            <a:off x="3048000" y="304800"/>
            <a:ext cx="2895600" cy="3154908"/>
          </a:xfrm>
          <a:prstGeom prst="rect">
            <a:avLst/>
          </a:prstGeom>
          <a:noFill/>
        </p:spPr>
      </p:pic>
      <p:sp>
        <p:nvSpPr>
          <p:cNvPr id="6" name="Rectangle 5"/>
          <p:cNvSpPr/>
          <p:nvPr/>
        </p:nvSpPr>
        <p:spPr>
          <a:xfrm>
            <a:off x="838200" y="4114800"/>
            <a:ext cx="7620000" cy="2209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smtClean="0"/>
              <a:t>Mr</a:t>
            </a:r>
            <a:r>
              <a:rPr lang="en-US" sz="2400" b="1" dirty="0" smtClean="0"/>
              <a:t> </a:t>
            </a:r>
            <a:r>
              <a:rPr lang="en-US" sz="2400" b="1" dirty="0" err="1" smtClean="0"/>
              <a:t>Rakesh</a:t>
            </a:r>
            <a:r>
              <a:rPr lang="en-US" sz="2400" b="1" dirty="0" smtClean="0"/>
              <a:t> </a:t>
            </a:r>
            <a:r>
              <a:rPr lang="en-US" sz="2400" b="1" dirty="0" err="1" smtClean="0"/>
              <a:t>Tayal</a:t>
            </a:r>
            <a:r>
              <a:rPr lang="en-US" sz="2400" b="1" dirty="0" smtClean="0"/>
              <a:t> , </a:t>
            </a:r>
            <a:r>
              <a:rPr lang="en-US" sz="2400" b="1" dirty="0" err="1" smtClean="0"/>
              <a:t>Mr</a:t>
            </a:r>
            <a:r>
              <a:rPr lang="en-US" sz="2400" b="1" dirty="0" smtClean="0"/>
              <a:t> Suresh </a:t>
            </a:r>
            <a:r>
              <a:rPr lang="en-US" sz="2400" b="1" dirty="0" err="1" smtClean="0"/>
              <a:t>Tayal</a:t>
            </a:r>
            <a:r>
              <a:rPr lang="en-US" sz="2400" b="1" dirty="0" smtClean="0"/>
              <a:t> and Prof (Dr) K K </a:t>
            </a:r>
            <a:r>
              <a:rPr lang="en-US" sz="2400" b="1" dirty="0" err="1" smtClean="0"/>
              <a:t>Paliwal</a:t>
            </a:r>
            <a:r>
              <a:rPr lang="en-US" sz="2400" b="1" dirty="0" smtClean="0"/>
              <a:t> sharing their views on importance of Republic day.</a:t>
            </a:r>
            <a:endParaRPr lang="en-US" sz="24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Photos\26 JAN 2k18\IMG_8511.JPG"/>
          <p:cNvPicPr>
            <a:picLocks noChangeAspect="1" noChangeArrowheads="1"/>
          </p:cNvPicPr>
          <p:nvPr/>
        </p:nvPicPr>
        <p:blipFill>
          <a:blip r:embed="rId2" cstate="print">
            <a:lum bright="10000"/>
          </a:blip>
          <a:srcRect l="19167" t="22500" r="37500"/>
          <a:stretch>
            <a:fillRect/>
          </a:stretch>
        </p:blipFill>
        <p:spPr bwMode="auto">
          <a:xfrm>
            <a:off x="533400" y="228600"/>
            <a:ext cx="3962400" cy="4724400"/>
          </a:xfrm>
          <a:prstGeom prst="rect">
            <a:avLst/>
          </a:prstGeom>
          <a:noFill/>
        </p:spPr>
      </p:pic>
      <p:pic>
        <p:nvPicPr>
          <p:cNvPr id="2050" name="Picture 2" descr="D:\Photos\26 JAN 2k18\IMG_8512.JPG"/>
          <p:cNvPicPr>
            <a:picLocks noChangeAspect="1" noChangeArrowheads="1"/>
          </p:cNvPicPr>
          <p:nvPr/>
        </p:nvPicPr>
        <p:blipFill>
          <a:blip r:embed="rId3" cstate="print">
            <a:lum bright="10000"/>
          </a:blip>
          <a:srcRect l="33333" t="5556" r="21667" b="47944"/>
          <a:stretch>
            <a:fillRect/>
          </a:stretch>
        </p:blipFill>
        <p:spPr bwMode="auto">
          <a:xfrm>
            <a:off x="4876800" y="228600"/>
            <a:ext cx="3048000" cy="4724401"/>
          </a:xfrm>
          <a:prstGeom prst="rect">
            <a:avLst/>
          </a:prstGeom>
          <a:noFill/>
        </p:spPr>
      </p:pic>
      <p:sp>
        <p:nvSpPr>
          <p:cNvPr id="4" name="TextBox 3"/>
          <p:cNvSpPr txBox="1"/>
          <p:nvPr/>
        </p:nvSpPr>
        <p:spPr>
          <a:xfrm>
            <a:off x="228600" y="5410200"/>
            <a:ext cx="8382000" cy="1323439"/>
          </a:xfrm>
          <a:prstGeom prst="rect">
            <a:avLst/>
          </a:prstGeom>
          <a:noFill/>
        </p:spPr>
        <p:txBody>
          <a:bodyPr wrap="square" rtlCol="0">
            <a:spAutoFit/>
          </a:bodyPr>
          <a:lstStyle/>
          <a:p>
            <a:pPr algn="just"/>
            <a:r>
              <a:rPr lang="en-US" sz="2000" dirty="0" smtClean="0"/>
              <a:t>The Republic Day Celebration was marked by the presence of Chief Guest Mr. </a:t>
            </a:r>
            <a:r>
              <a:rPr lang="en-US" sz="2000" dirty="0" err="1" smtClean="0"/>
              <a:t>Vikas</a:t>
            </a:r>
            <a:r>
              <a:rPr lang="en-US" sz="2000" dirty="0" smtClean="0"/>
              <a:t> along with his spouse Mrs. </a:t>
            </a:r>
            <a:r>
              <a:rPr lang="en-US" sz="2000" dirty="0" err="1" smtClean="0"/>
              <a:t>Sushma</a:t>
            </a:r>
            <a:r>
              <a:rPr lang="en-US" sz="2000" dirty="0" smtClean="0"/>
              <a:t>. They both are  known for  their achievement of the Everest climbing. Their presence was quite motivating for all.</a:t>
            </a:r>
            <a:endParaRPr lang="en-US" sz="2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Photos\26 JAN 2k18\IMG_8510.JPG"/>
          <p:cNvPicPr>
            <a:picLocks noChangeAspect="1" noChangeArrowheads="1"/>
          </p:cNvPicPr>
          <p:nvPr/>
        </p:nvPicPr>
        <p:blipFill>
          <a:blip r:embed="rId2" cstate="print"/>
          <a:srcRect l="20000" t="10000" r="28333" b="24146"/>
          <a:stretch>
            <a:fillRect/>
          </a:stretch>
        </p:blipFill>
        <p:spPr bwMode="auto">
          <a:xfrm>
            <a:off x="4876800" y="381000"/>
            <a:ext cx="3276600" cy="2784208"/>
          </a:xfrm>
          <a:prstGeom prst="rect">
            <a:avLst/>
          </a:prstGeom>
          <a:noFill/>
        </p:spPr>
      </p:pic>
      <p:pic>
        <p:nvPicPr>
          <p:cNvPr id="2052" name="Picture 4" descr="D:\Photos\26 JAN 2k18\IMG_8574.JPG"/>
          <p:cNvPicPr>
            <a:picLocks noChangeAspect="1" noChangeArrowheads="1"/>
          </p:cNvPicPr>
          <p:nvPr/>
        </p:nvPicPr>
        <p:blipFill>
          <a:blip r:embed="rId3" cstate="print">
            <a:lum bright="10000"/>
          </a:blip>
          <a:srcRect l="32500" t="21250" r="38333" b="46458"/>
          <a:stretch>
            <a:fillRect/>
          </a:stretch>
        </p:blipFill>
        <p:spPr bwMode="auto">
          <a:xfrm>
            <a:off x="3200400" y="3733800"/>
            <a:ext cx="3200400" cy="2362200"/>
          </a:xfrm>
          <a:prstGeom prst="rect">
            <a:avLst/>
          </a:prstGeom>
          <a:noFill/>
        </p:spPr>
      </p:pic>
      <p:pic>
        <p:nvPicPr>
          <p:cNvPr id="1026" name="Picture 2" descr="D:\Photos\26 JAN 2k18\IMG_8408.JPG"/>
          <p:cNvPicPr>
            <a:picLocks noChangeAspect="1" noChangeArrowheads="1"/>
          </p:cNvPicPr>
          <p:nvPr/>
        </p:nvPicPr>
        <p:blipFill>
          <a:blip r:embed="rId4" cstate="print">
            <a:lum bright="10000"/>
          </a:blip>
          <a:srcRect l="35000" t="20000" b="48889"/>
          <a:stretch>
            <a:fillRect/>
          </a:stretch>
        </p:blipFill>
        <p:spPr bwMode="auto">
          <a:xfrm>
            <a:off x="990600" y="381000"/>
            <a:ext cx="3502479" cy="2743200"/>
          </a:xfrm>
          <a:prstGeom prst="rect">
            <a:avLst/>
          </a:prstGeom>
          <a:noFill/>
        </p:spPr>
      </p:pic>
      <p:sp>
        <p:nvSpPr>
          <p:cNvPr id="6" name="TextBox 5"/>
          <p:cNvSpPr txBox="1"/>
          <p:nvPr/>
        </p:nvSpPr>
        <p:spPr>
          <a:xfrm>
            <a:off x="990600" y="3200400"/>
            <a:ext cx="3200400" cy="369332"/>
          </a:xfrm>
          <a:prstGeom prst="rect">
            <a:avLst/>
          </a:prstGeom>
          <a:noFill/>
        </p:spPr>
        <p:txBody>
          <a:bodyPr wrap="square" rtlCol="0">
            <a:spAutoFit/>
          </a:bodyPr>
          <a:lstStyle/>
          <a:p>
            <a:r>
              <a:rPr lang="en-US" dirty="0" smtClean="0"/>
              <a:t>Kritika and Nishant, BBA 1</a:t>
            </a:r>
            <a:r>
              <a:rPr lang="en-US" baseline="30000" dirty="0" smtClean="0"/>
              <a:t>st</a:t>
            </a:r>
            <a:r>
              <a:rPr lang="en-US" dirty="0" smtClean="0"/>
              <a:t> year</a:t>
            </a:r>
            <a:endParaRPr lang="en-US" dirty="0"/>
          </a:p>
        </p:txBody>
      </p:sp>
      <p:sp>
        <p:nvSpPr>
          <p:cNvPr id="7" name="TextBox 6"/>
          <p:cNvSpPr txBox="1"/>
          <p:nvPr/>
        </p:nvSpPr>
        <p:spPr>
          <a:xfrm>
            <a:off x="5105400" y="3200400"/>
            <a:ext cx="2667000" cy="369332"/>
          </a:xfrm>
          <a:prstGeom prst="rect">
            <a:avLst/>
          </a:prstGeom>
          <a:noFill/>
        </p:spPr>
        <p:txBody>
          <a:bodyPr wrap="square" rtlCol="0">
            <a:spAutoFit/>
          </a:bodyPr>
          <a:lstStyle/>
          <a:p>
            <a:r>
              <a:rPr lang="en-US" dirty="0" smtClean="0"/>
              <a:t>Kritika BBA 1</a:t>
            </a:r>
            <a:r>
              <a:rPr lang="en-US" baseline="30000" dirty="0" smtClean="0"/>
              <a:t>st</a:t>
            </a:r>
            <a:r>
              <a:rPr lang="en-US" dirty="0" smtClean="0"/>
              <a:t> year</a:t>
            </a:r>
            <a:endParaRPr lang="en-US" dirty="0"/>
          </a:p>
        </p:txBody>
      </p:sp>
      <p:sp>
        <p:nvSpPr>
          <p:cNvPr id="9" name="Rectangle 8"/>
          <p:cNvSpPr/>
          <p:nvPr/>
        </p:nvSpPr>
        <p:spPr>
          <a:xfrm>
            <a:off x="3276600" y="6172200"/>
            <a:ext cx="3007618" cy="369332"/>
          </a:xfrm>
          <a:prstGeom prst="rect">
            <a:avLst/>
          </a:prstGeom>
        </p:spPr>
        <p:txBody>
          <a:bodyPr wrap="none">
            <a:spAutoFit/>
          </a:bodyPr>
          <a:lstStyle/>
          <a:p>
            <a:r>
              <a:rPr lang="en-US" dirty="0" smtClean="0"/>
              <a:t>Komal Goel from BBA 3</a:t>
            </a:r>
            <a:r>
              <a:rPr lang="en-US" baseline="30000" dirty="0" smtClean="0"/>
              <a:t>rd</a:t>
            </a:r>
            <a:r>
              <a:rPr lang="en-US" dirty="0" smtClean="0"/>
              <a:t>  Year</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hotos\26 JAN 2k18\IMG_8483.JPG"/>
          <p:cNvPicPr>
            <a:picLocks noChangeAspect="1" noChangeArrowheads="1"/>
          </p:cNvPicPr>
          <p:nvPr/>
        </p:nvPicPr>
        <p:blipFill>
          <a:blip r:embed="rId2" cstate="print">
            <a:lum bright="10000"/>
          </a:blip>
          <a:srcRect l="5000" t="17500" r="16667"/>
          <a:stretch>
            <a:fillRect/>
          </a:stretch>
        </p:blipFill>
        <p:spPr bwMode="auto">
          <a:xfrm>
            <a:off x="838200" y="1676400"/>
            <a:ext cx="4015509" cy="2819400"/>
          </a:xfrm>
          <a:prstGeom prst="rect">
            <a:avLst/>
          </a:prstGeom>
          <a:noFill/>
        </p:spPr>
      </p:pic>
      <p:pic>
        <p:nvPicPr>
          <p:cNvPr id="1027" name="Picture 3" descr="D:\Photos\26 JAN 2k18\IMG_8536.JPG"/>
          <p:cNvPicPr>
            <a:picLocks noChangeAspect="1" noChangeArrowheads="1"/>
          </p:cNvPicPr>
          <p:nvPr/>
        </p:nvPicPr>
        <p:blipFill>
          <a:blip r:embed="rId3" cstate="print"/>
          <a:srcRect l="30000" t="7500" r="31667"/>
          <a:stretch>
            <a:fillRect/>
          </a:stretch>
        </p:blipFill>
        <p:spPr bwMode="auto">
          <a:xfrm>
            <a:off x="5105400" y="304800"/>
            <a:ext cx="2605217" cy="4191000"/>
          </a:xfrm>
          <a:prstGeom prst="rect">
            <a:avLst/>
          </a:prstGeom>
          <a:noFill/>
        </p:spPr>
      </p:pic>
      <p:pic>
        <p:nvPicPr>
          <p:cNvPr id="1028" name="Picture 4" descr="D:\Photos\26 JAN 2k18\IMG_8590.JPG"/>
          <p:cNvPicPr>
            <a:picLocks noChangeAspect="1" noChangeArrowheads="1"/>
          </p:cNvPicPr>
          <p:nvPr/>
        </p:nvPicPr>
        <p:blipFill>
          <a:blip r:embed="rId4" cstate="print"/>
          <a:srcRect l="6667" t="45000" r="10833" b="23750"/>
          <a:stretch>
            <a:fillRect/>
          </a:stretch>
        </p:blipFill>
        <p:spPr bwMode="auto">
          <a:xfrm>
            <a:off x="609600" y="4800600"/>
            <a:ext cx="7543800" cy="1905000"/>
          </a:xfrm>
          <a:prstGeom prst="rect">
            <a:avLst/>
          </a:prstGeom>
          <a:noFill/>
        </p:spPr>
      </p:pic>
      <p:sp>
        <p:nvSpPr>
          <p:cNvPr id="5" name="Rectangle 4"/>
          <p:cNvSpPr/>
          <p:nvPr/>
        </p:nvSpPr>
        <p:spPr>
          <a:xfrm>
            <a:off x="914400" y="381000"/>
            <a:ext cx="38100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BBA Students Participating in Various Events</a:t>
            </a:r>
            <a:endParaRPr lang="en-US" sz="2400"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Photos\26 JAN 2k18\IMG_8614.JPG"/>
          <p:cNvPicPr>
            <a:picLocks noChangeAspect="1" noChangeArrowheads="1"/>
          </p:cNvPicPr>
          <p:nvPr/>
        </p:nvPicPr>
        <p:blipFill>
          <a:blip r:embed="rId2" cstate="print">
            <a:lum bright="10000"/>
          </a:blip>
          <a:srcRect l="15833" r="12500" b="22500"/>
          <a:stretch>
            <a:fillRect/>
          </a:stretch>
        </p:blipFill>
        <p:spPr bwMode="auto">
          <a:xfrm>
            <a:off x="762000" y="228600"/>
            <a:ext cx="7391400" cy="5328684"/>
          </a:xfrm>
          <a:prstGeom prst="rect">
            <a:avLst/>
          </a:prstGeom>
          <a:noFill/>
        </p:spPr>
      </p:pic>
      <p:sp>
        <p:nvSpPr>
          <p:cNvPr id="3" name="Title 2"/>
          <p:cNvSpPr>
            <a:spLocks noGrp="1"/>
          </p:cNvSpPr>
          <p:nvPr>
            <p:ph type="title"/>
          </p:nvPr>
        </p:nvSpPr>
        <p:spPr>
          <a:xfrm>
            <a:off x="304800" y="5943600"/>
            <a:ext cx="8229600" cy="579438"/>
          </a:xfrm>
        </p:spPr>
        <p:txBody>
          <a:bodyPr>
            <a:noAutofit/>
          </a:bodyPr>
          <a:lstStyle/>
          <a:p>
            <a:r>
              <a:rPr lang="en-US" sz="2000" dirty="0" smtClean="0"/>
              <a:t>Sakshi Bhutra and group presenting their dance performance on</a:t>
            </a:r>
            <a:br>
              <a:rPr lang="en-US" sz="2000" dirty="0" smtClean="0"/>
            </a:br>
            <a:r>
              <a:rPr lang="en-US" sz="2000" dirty="0" smtClean="0"/>
              <a:t>O </a:t>
            </a:r>
            <a:r>
              <a:rPr lang="en-US" sz="2000" dirty="0" err="1" smtClean="0"/>
              <a:t>ri</a:t>
            </a:r>
            <a:r>
              <a:rPr lang="en-US" sz="2000" dirty="0" smtClean="0"/>
              <a:t> </a:t>
            </a:r>
            <a:r>
              <a:rPr lang="en-US" sz="2000" dirty="0" err="1" smtClean="0"/>
              <a:t>chiraiya</a:t>
            </a:r>
            <a:r>
              <a:rPr lang="en-US" sz="2000" dirty="0" smtClean="0"/>
              <a:t>, </a:t>
            </a:r>
            <a:r>
              <a:rPr lang="en-US" sz="2000" dirty="0" err="1" smtClean="0"/>
              <a:t>kehte</a:t>
            </a:r>
            <a:r>
              <a:rPr lang="en-US" sz="2000" dirty="0" smtClean="0"/>
              <a:t> </a:t>
            </a:r>
            <a:r>
              <a:rPr lang="en-US" sz="2000" dirty="0" err="1" smtClean="0"/>
              <a:t>hain</a:t>
            </a:r>
            <a:r>
              <a:rPr lang="en-US" sz="2000" dirty="0" smtClean="0"/>
              <a:t> </a:t>
            </a:r>
            <a:r>
              <a:rPr lang="en-US" sz="2000" dirty="0" err="1" smtClean="0"/>
              <a:t>humko</a:t>
            </a:r>
            <a:r>
              <a:rPr lang="en-US" sz="2000" dirty="0" smtClean="0"/>
              <a:t> </a:t>
            </a:r>
            <a:r>
              <a:rPr lang="en-US" sz="2000" dirty="0" err="1" smtClean="0"/>
              <a:t>pyar</a:t>
            </a:r>
            <a:r>
              <a:rPr lang="en-US" sz="2000" dirty="0" smtClean="0"/>
              <a:t> se India wale.</a:t>
            </a:r>
            <a:endParaRPr lang="en-US"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Photos\26 JAN 2k18\IMG_8702.JPG"/>
          <p:cNvPicPr>
            <a:picLocks noChangeAspect="1" noChangeArrowheads="1"/>
          </p:cNvPicPr>
          <p:nvPr/>
        </p:nvPicPr>
        <p:blipFill>
          <a:blip r:embed="rId2" cstate="print"/>
          <a:srcRect/>
          <a:stretch>
            <a:fillRect/>
          </a:stretch>
        </p:blipFill>
        <p:spPr bwMode="auto">
          <a:xfrm>
            <a:off x="381000" y="0"/>
            <a:ext cx="8458200" cy="5638800"/>
          </a:xfrm>
          <a:prstGeom prst="rect">
            <a:avLst/>
          </a:prstGeom>
          <a:noFill/>
        </p:spPr>
      </p:pic>
      <p:sp>
        <p:nvSpPr>
          <p:cNvPr id="3" name="Rectangle 2"/>
          <p:cNvSpPr/>
          <p:nvPr/>
        </p:nvSpPr>
        <p:spPr>
          <a:xfrm>
            <a:off x="533400" y="5867400"/>
            <a:ext cx="80772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YES PIET !! </a:t>
            </a:r>
            <a:r>
              <a:rPr lang="en-US" b="1" dirty="0" err="1" smtClean="0"/>
              <a:t>Vande</a:t>
            </a:r>
            <a:r>
              <a:rPr lang="en-US" b="1" dirty="0" smtClean="0"/>
              <a:t> </a:t>
            </a:r>
            <a:r>
              <a:rPr lang="en-US" b="1" dirty="0" err="1" smtClean="0"/>
              <a:t>Matram</a:t>
            </a:r>
            <a:r>
              <a:rPr lang="en-US" b="1" dirty="0" smtClean="0"/>
              <a:t>!!</a:t>
            </a:r>
            <a:r>
              <a:rPr lang="en-US" dirty="0" smtClean="0"/>
              <a:t> </a:t>
            </a:r>
          </a:p>
          <a:p>
            <a:pPr algn="ctr"/>
            <a:r>
              <a:rPr lang="en-US" dirty="0" smtClean="0"/>
              <a:t>Mr. </a:t>
            </a:r>
            <a:r>
              <a:rPr lang="en-US" dirty="0" err="1" smtClean="0"/>
              <a:t>Vikas</a:t>
            </a:r>
            <a:r>
              <a:rPr lang="en-US" dirty="0" smtClean="0"/>
              <a:t> along with his spouse Mrs. </a:t>
            </a:r>
            <a:r>
              <a:rPr lang="en-US" dirty="0" err="1" smtClean="0"/>
              <a:t>Sushma</a:t>
            </a:r>
            <a:r>
              <a:rPr lang="en-US" dirty="0" smtClean="0"/>
              <a:t> and our worthy Management of PIET</a:t>
            </a:r>
            <a:endParaRPr lang="en-US"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onvocation logo"/>
          <p:cNvPicPr>
            <a:picLocks noChangeAspect="1" noChangeArrowheads="1"/>
          </p:cNvPicPr>
          <p:nvPr/>
        </p:nvPicPr>
        <p:blipFill>
          <a:blip r:embed="rId2" cstate="print"/>
          <a:srcRect b="14115"/>
          <a:stretch>
            <a:fillRect/>
          </a:stretch>
        </p:blipFill>
        <p:spPr bwMode="auto">
          <a:xfrm>
            <a:off x="1524000" y="228600"/>
            <a:ext cx="6096000" cy="4419600"/>
          </a:xfrm>
          <a:prstGeom prst="rect">
            <a:avLst/>
          </a:prstGeom>
          <a:noFill/>
        </p:spPr>
      </p:pic>
      <p:pic>
        <p:nvPicPr>
          <p:cNvPr id="1028" name="Picture 4" descr="Image result for alumni meet logo"/>
          <p:cNvPicPr>
            <a:picLocks noChangeAspect="1" noChangeArrowheads="1"/>
          </p:cNvPicPr>
          <p:nvPr/>
        </p:nvPicPr>
        <p:blipFill>
          <a:blip r:embed="rId3" cstate="print"/>
          <a:srcRect t="12598" b="11811"/>
          <a:stretch>
            <a:fillRect/>
          </a:stretch>
        </p:blipFill>
        <p:spPr bwMode="auto">
          <a:xfrm>
            <a:off x="762000" y="4724400"/>
            <a:ext cx="7848600" cy="1828800"/>
          </a:xfrm>
          <a:prstGeom prst="rect">
            <a:avLst/>
          </a:prstGeom>
          <a:noFill/>
        </p:spPr>
      </p:pic>
      <p:sp>
        <p:nvSpPr>
          <p:cNvPr id="4" name="Title 3"/>
          <p:cNvSpPr>
            <a:spLocks noGrp="1"/>
          </p:cNvSpPr>
          <p:nvPr>
            <p:ph type="title"/>
          </p:nvPr>
        </p:nvSpPr>
        <p:spPr>
          <a:xfrm>
            <a:off x="152400" y="152400"/>
            <a:ext cx="1676400" cy="685800"/>
          </a:xfrm>
        </p:spPr>
        <p:txBody>
          <a:bodyPr>
            <a:noAutofit/>
          </a:bodyPr>
          <a:lstStyle/>
          <a:p>
            <a:r>
              <a:rPr lang="en-US" sz="2000" dirty="0" smtClean="0">
                <a:solidFill>
                  <a:srgbClr val="FF0000"/>
                </a:solidFill>
              </a:rPr>
              <a:t>28/01/</a:t>
            </a:r>
            <a:r>
              <a:rPr lang="en-US" sz="2000" dirty="0" err="1" smtClean="0">
                <a:solidFill>
                  <a:srgbClr val="FF0000"/>
                </a:solidFill>
              </a:rPr>
              <a:t>2k18</a:t>
            </a:r>
            <a:endParaRPr lang="en-US" sz="2000" dirty="0">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B_IMG_1520332665751.jpg"/>
          <p:cNvPicPr>
            <a:picLocks noChangeAspect="1"/>
          </p:cNvPicPr>
          <p:nvPr/>
        </p:nvPicPr>
        <p:blipFill>
          <a:blip r:embed="rId2" cstate="print"/>
          <a:stretch>
            <a:fillRect/>
          </a:stretch>
        </p:blipFill>
        <p:spPr>
          <a:xfrm>
            <a:off x="0" y="0"/>
            <a:ext cx="9144000" cy="6096000"/>
          </a:xfrm>
          <a:prstGeom prst="rect">
            <a:avLst/>
          </a:prstGeom>
        </p:spPr>
      </p:pic>
      <p:sp>
        <p:nvSpPr>
          <p:cNvPr id="4" name="Rectangle 3"/>
          <p:cNvSpPr/>
          <p:nvPr/>
        </p:nvSpPr>
        <p:spPr>
          <a:xfrm>
            <a:off x="152400" y="6172200"/>
            <a:ext cx="86868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t>PIET Dignitaries with Chief Guest</a:t>
            </a:r>
            <a:endParaRPr lang="en-US" sz="32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Image result for happy new year 2018 images"/>
          <p:cNvPicPr>
            <a:picLocks noChangeAspect="1" noChangeArrowheads="1"/>
          </p:cNvPicPr>
          <p:nvPr/>
        </p:nvPicPr>
        <p:blipFill>
          <a:blip r:embed="rId2" cstate="print"/>
          <a:srcRect t="31231" b="25525"/>
          <a:stretch>
            <a:fillRect/>
          </a:stretch>
        </p:blipFill>
        <p:spPr bwMode="auto">
          <a:xfrm>
            <a:off x="152400" y="152400"/>
            <a:ext cx="8458200" cy="2743200"/>
          </a:xfrm>
          <a:prstGeom prst="rect">
            <a:avLst/>
          </a:prstGeom>
          <a:noFill/>
        </p:spPr>
      </p:pic>
      <p:sp>
        <p:nvSpPr>
          <p:cNvPr id="3" name="TextBox 2"/>
          <p:cNvSpPr txBox="1"/>
          <p:nvPr/>
        </p:nvSpPr>
        <p:spPr>
          <a:xfrm>
            <a:off x="152400" y="2971800"/>
            <a:ext cx="8305800" cy="1200329"/>
          </a:xfrm>
          <a:prstGeom prst="rect">
            <a:avLst/>
          </a:prstGeom>
          <a:noFill/>
        </p:spPr>
        <p:txBody>
          <a:bodyPr wrap="square" rtlCol="0">
            <a:spAutoFit/>
          </a:bodyPr>
          <a:lstStyle/>
          <a:p>
            <a:pPr algn="just"/>
            <a:r>
              <a:rPr lang="en-US" dirty="0" smtClean="0"/>
              <a:t>Welcoming New Year is not just a custom, nor just a wish but rather it is like taking an oath afresh to do things with more vigor, more focused and with better results.</a:t>
            </a:r>
          </a:p>
          <a:p>
            <a:pPr algn="just"/>
            <a:r>
              <a:rPr lang="en-US" dirty="0" smtClean="0"/>
              <a:t>Thanks Time for granting us another year.</a:t>
            </a:r>
          </a:p>
          <a:p>
            <a:pPr algn="just"/>
            <a:endParaRPr lang="en-US" dirty="0"/>
          </a:p>
        </p:txBody>
      </p:sp>
      <p:pic>
        <p:nvPicPr>
          <p:cNvPr id="4" name="Picture 2" descr="Image result for new semester logo"/>
          <p:cNvPicPr>
            <a:picLocks noChangeAspect="1" noChangeArrowheads="1"/>
          </p:cNvPicPr>
          <p:nvPr/>
        </p:nvPicPr>
        <p:blipFill>
          <a:blip r:embed="rId3" cstate="print"/>
          <a:srcRect l="16465" t="15059" r="16707" b="17176"/>
          <a:stretch>
            <a:fillRect/>
          </a:stretch>
        </p:blipFill>
        <p:spPr bwMode="auto">
          <a:xfrm>
            <a:off x="990600" y="3962400"/>
            <a:ext cx="7162800" cy="27432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B_IMG_1520332687895.jpg"/>
          <p:cNvPicPr>
            <a:picLocks noChangeAspect="1"/>
          </p:cNvPicPr>
          <p:nvPr/>
        </p:nvPicPr>
        <p:blipFill>
          <a:blip r:embed="rId2" cstate="print"/>
          <a:srcRect b="6250"/>
          <a:stretch>
            <a:fillRect/>
          </a:stretch>
        </p:blipFill>
        <p:spPr>
          <a:xfrm>
            <a:off x="0" y="0"/>
            <a:ext cx="9144000" cy="5715000"/>
          </a:xfrm>
          <a:prstGeom prst="rect">
            <a:avLst/>
          </a:prstGeom>
        </p:spPr>
      </p:pic>
      <p:sp>
        <p:nvSpPr>
          <p:cNvPr id="3" name="Rectangle 2"/>
          <p:cNvSpPr/>
          <p:nvPr/>
        </p:nvSpPr>
        <p:spPr>
          <a:xfrm>
            <a:off x="457200" y="5791200"/>
            <a:ext cx="81534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Chief Guest Prof.(Dr.) Anil </a:t>
            </a:r>
            <a:r>
              <a:rPr lang="en-US" sz="2800" b="1" dirty="0" err="1" smtClean="0"/>
              <a:t>Dattatraya</a:t>
            </a:r>
            <a:r>
              <a:rPr lang="en-US" sz="2800" b="1" dirty="0" smtClean="0"/>
              <a:t> </a:t>
            </a:r>
            <a:r>
              <a:rPr lang="en-US" sz="2800" b="1" dirty="0" err="1" smtClean="0"/>
              <a:t>Sahasrabudhe</a:t>
            </a:r>
            <a:endParaRPr lang="en-US" sz="2800"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D:\PICS\Convocation and Alumni 28 JAN 2K18\Part-2\IMG_0163.JPG"/>
          <p:cNvPicPr>
            <a:picLocks noChangeAspect="1" noChangeArrowheads="1"/>
          </p:cNvPicPr>
          <p:nvPr/>
        </p:nvPicPr>
        <p:blipFill>
          <a:blip r:embed="rId2" cstate="print"/>
          <a:srcRect t="10000"/>
          <a:stretch>
            <a:fillRect/>
          </a:stretch>
        </p:blipFill>
        <p:spPr bwMode="auto">
          <a:xfrm>
            <a:off x="0" y="228600"/>
            <a:ext cx="9144000" cy="5486400"/>
          </a:xfrm>
          <a:prstGeom prst="rect">
            <a:avLst/>
          </a:prstGeom>
          <a:noFill/>
        </p:spPr>
      </p:pic>
      <p:sp>
        <p:nvSpPr>
          <p:cNvPr id="3" name="Rectangle 2"/>
          <p:cNvSpPr/>
          <p:nvPr/>
        </p:nvSpPr>
        <p:spPr>
          <a:xfrm>
            <a:off x="228600" y="5791200"/>
            <a:ext cx="86868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HOD sir along with other HOD’s and Respected Khanna Sir in Convocation </a:t>
            </a:r>
            <a:r>
              <a:rPr lang="en-US" sz="2400" b="1" dirty="0" err="1" smtClean="0"/>
              <a:t>2k18</a:t>
            </a:r>
            <a:r>
              <a:rPr lang="en-US" sz="2400" b="1" dirty="0" smtClean="0"/>
              <a:t>.</a:t>
            </a:r>
            <a:endParaRPr lang="en-US" sz="2400"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D:\PICS\Convocation and Alumni 28 JAN 2K18\Part-2\IMG_0195.JPG"/>
          <p:cNvPicPr>
            <a:picLocks noChangeAspect="1" noChangeArrowheads="1"/>
          </p:cNvPicPr>
          <p:nvPr/>
        </p:nvPicPr>
        <p:blipFill>
          <a:blip r:embed="rId2" cstate="print"/>
          <a:srcRect l="35000" t="13750" r="25000"/>
          <a:stretch>
            <a:fillRect/>
          </a:stretch>
        </p:blipFill>
        <p:spPr bwMode="auto">
          <a:xfrm>
            <a:off x="4724400" y="762000"/>
            <a:ext cx="3657600" cy="5257800"/>
          </a:xfrm>
          <a:prstGeom prst="rect">
            <a:avLst/>
          </a:prstGeom>
          <a:noFill/>
        </p:spPr>
      </p:pic>
      <p:sp>
        <p:nvSpPr>
          <p:cNvPr id="3" name="Rectangle 2"/>
          <p:cNvSpPr/>
          <p:nvPr/>
        </p:nvSpPr>
        <p:spPr>
          <a:xfrm>
            <a:off x="381000" y="990600"/>
            <a:ext cx="4114800" cy="480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fontAlgn="base">
              <a:spcBef>
                <a:spcPct val="0"/>
              </a:spcBef>
              <a:spcAft>
                <a:spcPct val="0"/>
              </a:spcAft>
            </a:pPr>
            <a:r>
              <a:rPr lang="en-US" sz="2400" b="1" dirty="0" err="1" smtClean="0">
                <a:solidFill>
                  <a:schemeClr val="tx1"/>
                </a:solidFill>
                <a:latin typeface="Arial" pitchFamily="34" charset="0"/>
                <a:ea typeface="Calibri" pitchFamily="34" charset="0"/>
                <a:cs typeface="Times New Roman" pitchFamily="18" charset="0"/>
              </a:rPr>
              <a:t>4</a:t>
            </a:r>
            <a:r>
              <a:rPr lang="en-US" sz="2400" b="1" baseline="30000" dirty="0" err="1" smtClean="0">
                <a:solidFill>
                  <a:schemeClr val="tx1"/>
                </a:solidFill>
                <a:latin typeface="Arial" pitchFamily="34" charset="0"/>
                <a:ea typeface="Calibri" pitchFamily="34" charset="0"/>
                <a:cs typeface="Times New Roman" pitchFamily="18" charset="0"/>
              </a:rPr>
              <a:t>TH</a:t>
            </a:r>
            <a:r>
              <a:rPr lang="en-US" sz="2400" b="1" dirty="0" smtClean="0">
                <a:solidFill>
                  <a:schemeClr val="tx1"/>
                </a:solidFill>
                <a:latin typeface="Arial" pitchFamily="34" charset="0"/>
                <a:ea typeface="Calibri" pitchFamily="34" charset="0"/>
                <a:cs typeface="Times New Roman" pitchFamily="18" charset="0"/>
              </a:rPr>
              <a:t> CONVOCATION </a:t>
            </a:r>
            <a:r>
              <a:rPr lang="en-US" sz="2400" b="1" dirty="0" err="1" smtClean="0">
                <a:solidFill>
                  <a:schemeClr val="tx1"/>
                </a:solidFill>
                <a:latin typeface="Arial" pitchFamily="34" charset="0"/>
                <a:ea typeface="Calibri" pitchFamily="34" charset="0"/>
                <a:cs typeface="Times New Roman" pitchFamily="18" charset="0"/>
              </a:rPr>
              <a:t>2K18</a:t>
            </a:r>
            <a:endParaRPr lang="en-US" sz="2400" b="1" dirty="0" smtClean="0">
              <a:solidFill>
                <a:schemeClr val="tx1"/>
              </a:solidFill>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lang="en-US" sz="2000" dirty="0" smtClean="0">
                <a:solidFill>
                  <a:schemeClr val="tx1"/>
                </a:solidFill>
                <a:latin typeface="Times New Roman" pitchFamily="18" charset="0"/>
                <a:ea typeface="Calibri" pitchFamily="34" charset="0"/>
                <a:cs typeface="Times New Roman" pitchFamily="18" charset="0"/>
              </a:rPr>
              <a:t>The 4</a:t>
            </a:r>
            <a:r>
              <a:rPr lang="en-US" sz="2000" baseline="30000" dirty="0" smtClean="0">
                <a:solidFill>
                  <a:schemeClr val="tx1"/>
                </a:solidFill>
                <a:latin typeface="Times New Roman" pitchFamily="18" charset="0"/>
                <a:ea typeface="Calibri" pitchFamily="34" charset="0"/>
                <a:cs typeface="Times New Roman" pitchFamily="18" charset="0"/>
              </a:rPr>
              <a:t>th</a:t>
            </a:r>
            <a:r>
              <a:rPr lang="en-US" sz="2000" dirty="0" smtClean="0">
                <a:solidFill>
                  <a:schemeClr val="tx1"/>
                </a:solidFill>
                <a:latin typeface="Times New Roman" pitchFamily="18" charset="0"/>
                <a:ea typeface="Calibri" pitchFamily="34" charset="0"/>
                <a:cs typeface="Times New Roman" pitchFamily="18" charset="0"/>
              </a:rPr>
              <a:t> convocation was held at PIET on 28</a:t>
            </a:r>
            <a:r>
              <a:rPr lang="en-US" sz="2000" baseline="30000" dirty="0" smtClean="0">
                <a:solidFill>
                  <a:schemeClr val="tx1"/>
                </a:solidFill>
                <a:latin typeface="Times New Roman" pitchFamily="18" charset="0"/>
                <a:ea typeface="Calibri" pitchFamily="34" charset="0"/>
                <a:cs typeface="Times New Roman" pitchFamily="18" charset="0"/>
              </a:rPr>
              <a:t>th</a:t>
            </a:r>
            <a:r>
              <a:rPr lang="en-US" sz="2000" dirty="0" smtClean="0">
                <a:solidFill>
                  <a:schemeClr val="tx1"/>
                </a:solidFill>
                <a:latin typeface="Times New Roman" pitchFamily="18" charset="0"/>
                <a:ea typeface="Calibri" pitchFamily="34" charset="0"/>
                <a:cs typeface="Times New Roman" pitchFamily="18" charset="0"/>
              </a:rPr>
              <a:t> January wherein 1072 degrees were awarded. Dr. </a:t>
            </a:r>
            <a:r>
              <a:rPr lang="en-US" sz="2000" dirty="0" err="1" smtClean="0">
                <a:solidFill>
                  <a:schemeClr val="tx1"/>
                </a:solidFill>
                <a:latin typeface="Times New Roman" pitchFamily="18" charset="0"/>
                <a:ea typeface="Calibri" pitchFamily="34" charset="0"/>
                <a:cs typeface="Times New Roman" pitchFamily="18" charset="0"/>
              </a:rPr>
              <a:t>Yoginder</a:t>
            </a:r>
            <a:r>
              <a:rPr lang="en-US" sz="2000" dirty="0" smtClean="0">
                <a:solidFill>
                  <a:schemeClr val="tx1"/>
                </a:solidFill>
                <a:latin typeface="Times New Roman" pitchFamily="18" charset="0"/>
                <a:ea typeface="Calibri" pitchFamily="34" charset="0"/>
                <a:cs typeface="Times New Roman" pitchFamily="18" charset="0"/>
              </a:rPr>
              <a:t> Singh </a:t>
            </a:r>
            <a:r>
              <a:rPr lang="en-US" sz="2000" dirty="0" err="1" smtClean="0">
                <a:solidFill>
                  <a:schemeClr val="tx1"/>
                </a:solidFill>
                <a:latin typeface="Times New Roman" pitchFamily="18" charset="0"/>
                <a:ea typeface="Calibri" pitchFamily="34" charset="0"/>
                <a:cs typeface="Times New Roman" pitchFamily="18" charset="0"/>
              </a:rPr>
              <a:t>Kataria</a:t>
            </a:r>
            <a:r>
              <a:rPr lang="en-US" sz="2000" dirty="0" smtClean="0">
                <a:solidFill>
                  <a:schemeClr val="tx1"/>
                </a:solidFill>
                <a:latin typeface="Times New Roman" pitchFamily="18" charset="0"/>
                <a:ea typeface="Calibri" pitchFamily="34" charset="0"/>
                <a:cs typeface="Times New Roman" pitchFamily="18" charset="0"/>
              </a:rPr>
              <a:t>, </a:t>
            </a:r>
            <a:r>
              <a:rPr lang="en-US" sz="2000" dirty="0" err="1" smtClean="0">
                <a:solidFill>
                  <a:schemeClr val="tx1"/>
                </a:solidFill>
                <a:latin typeface="Times New Roman" pitchFamily="18" charset="0"/>
                <a:ea typeface="Calibri" pitchFamily="34" charset="0"/>
                <a:cs typeface="Times New Roman" pitchFamily="18" charset="0"/>
              </a:rPr>
              <a:t>HOD</a:t>
            </a:r>
            <a:r>
              <a:rPr lang="en-US" sz="2000" dirty="0" smtClean="0">
                <a:solidFill>
                  <a:schemeClr val="tx1"/>
                </a:solidFill>
                <a:latin typeface="Times New Roman" pitchFamily="18" charset="0"/>
                <a:ea typeface="Calibri" pitchFamily="34" charset="0"/>
                <a:cs typeface="Times New Roman" pitchFamily="18" charset="0"/>
              </a:rPr>
              <a:t>, BBA was stage secretary for this red letter day which had a smooth flow all through and a successful ending to the entire satisfaction of the management</a:t>
            </a:r>
            <a:r>
              <a:rPr lang="en-US" sz="2000" dirty="0" smtClean="0">
                <a:solidFill>
                  <a:schemeClr val="tx1"/>
                </a:solidFill>
                <a:latin typeface="Arial" pitchFamily="34" charset="0"/>
                <a:ea typeface="Calibri" pitchFamily="34" charset="0"/>
                <a:cs typeface="Arial" pitchFamily="34" charset="0"/>
              </a:rPr>
              <a:t>.</a:t>
            </a:r>
            <a:endParaRPr lang="en-US" sz="2000" dirty="0" smtClean="0">
              <a:solidFill>
                <a:schemeClr val="tx1"/>
              </a:solidFill>
              <a:latin typeface="Arial" pitchFamily="34" charset="0"/>
              <a:cs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8229600" cy="1143000"/>
          </a:xfrm>
        </p:spPr>
        <p:txBody>
          <a:bodyPr>
            <a:noAutofit/>
          </a:bodyPr>
          <a:lstStyle/>
          <a:p>
            <a:pPr algn="just"/>
            <a:r>
              <a:rPr lang="en-US" sz="1600" b="1" dirty="0" smtClean="0"/>
              <a:t>28th January was another red letter day in the history of PIET when the 4</a:t>
            </a:r>
            <a:r>
              <a:rPr lang="en-US" sz="1600" b="1" baseline="30000" dirty="0" smtClean="0"/>
              <a:t>th</a:t>
            </a:r>
            <a:r>
              <a:rPr lang="en-US" sz="1600" b="1" dirty="0" smtClean="0"/>
              <a:t> Convocation was held wherein 1072 Graduates were awarded Degrees. Of course this was a day of festival for all theses young aspirants who were officially declared qualified by Kurukshetra University.</a:t>
            </a:r>
            <a:br>
              <a:rPr lang="en-US" sz="1600" b="1" dirty="0" smtClean="0"/>
            </a:br>
            <a:r>
              <a:rPr lang="en-US" sz="1600" b="1" dirty="0" smtClean="0"/>
              <a:t/>
            </a:r>
            <a:br>
              <a:rPr lang="en-US" sz="1600" b="1" dirty="0" smtClean="0"/>
            </a:br>
            <a:r>
              <a:rPr lang="en-US" sz="1600" b="1" dirty="0" smtClean="0"/>
              <a:t>The even was followed by an Alumni Evening. BBA students took part in the show which was full of fun and frolic.</a:t>
            </a:r>
            <a:endParaRPr lang="en-US" sz="1600" b="1" dirty="0"/>
          </a:p>
        </p:txBody>
      </p:sp>
      <p:pic>
        <p:nvPicPr>
          <p:cNvPr id="4" name="Picture 3" descr="FB_IMG_1520332708225.jpg"/>
          <p:cNvPicPr>
            <a:picLocks noChangeAspect="1"/>
          </p:cNvPicPr>
          <p:nvPr/>
        </p:nvPicPr>
        <p:blipFill>
          <a:blip r:embed="rId2" cstate="print"/>
          <a:srcRect t="7500" b="17500"/>
          <a:stretch>
            <a:fillRect/>
          </a:stretch>
        </p:blipFill>
        <p:spPr>
          <a:xfrm>
            <a:off x="0" y="304800"/>
            <a:ext cx="9144000" cy="45720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Sakshi\Desktop\pics\IMG-20180130-WA0088.jpg"/>
          <p:cNvPicPr>
            <a:picLocks noChangeAspect="1" noChangeArrowheads="1"/>
          </p:cNvPicPr>
          <p:nvPr/>
        </p:nvPicPr>
        <p:blipFill>
          <a:blip r:embed="rId3" cstate="print">
            <a:lum bright="10000"/>
          </a:blip>
          <a:srcRect l="29166" t="11235" r="21667" b="18738"/>
          <a:stretch>
            <a:fillRect/>
          </a:stretch>
        </p:blipFill>
        <p:spPr bwMode="auto">
          <a:xfrm>
            <a:off x="1295400" y="304800"/>
            <a:ext cx="6390968" cy="4953000"/>
          </a:xfrm>
          <a:prstGeom prst="rect">
            <a:avLst/>
          </a:prstGeom>
          <a:noFill/>
        </p:spPr>
      </p:pic>
      <p:sp>
        <p:nvSpPr>
          <p:cNvPr id="3" name="Title 2"/>
          <p:cNvSpPr>
            <a:spLocks noGrp="1"/>
          </p:cNvSpPr>
          <p:nvPr>
            <p:ph type="title"/>
          </p:nvPr>
        </p:nvSpPr>
        <p:spPr>
          <a:xfrm>
            <a:off x="533400" y="5715000"/>
            <a:ext cx="8229600" cy="579438"/>
          </a:xfrm>
        </p:spPr>
        <p:txBody>
          <a:bodyPr>
            <a:noAutofit/>
          </a:bodyPr>
          <a:lstStyle/>
          <a:p>
            <a:r>
              <a:rPr lang="en-US" sz="1800" b="1" dirty="0" smtClean="0"/>
              <a:t>Ms. </a:t>
            </a:r>
            <a:r>
              <a:rPr lang="en-US" sz="1800" b="1" dirty="0" err="1" smtClean="0"/>
              <a:t>Namita</a:t>
            </a:r>
            <a:r>
              <a:rPr lang="en-US" sz="1800" b="1" dirty="0" smtClean="0"/>
              <a:t> BBA Department won the title of Miss Personality after facing two rounds </a:t>
            </a:r>
            <a:r>
              <a:rPr lang="en-US" sz="1800" b="1" dirty="0" err="1" smtClean="0"/>
              <a:t>i.e</a:t>
            </a:r>
            <a:r>
              <a:rPr lang="en-US" sz="1800" b="1" dirty="0" smtClean="0"/>
              <a:t> Ramp Walk and Questioning . </a:t>
            </a:r>
            <a:endParaRPr lang="en-US" sz="1800"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Sakshi\Desktop\pics\IMG-20180130-WA0087.jpg"/>
          <p:cNvPicPr>
            <a:picLocks noChangeAspect="1" noChangeArrowheads="1"/>
          </p:cNvPicPr>
          <p:nvPr/>
        </p:nvPicPr>
        <p:blipFill>
          <a:blip r:embed="rId2" cstate="print">
            <a:lum bright="10000"/>
          </a:blip>
          <a:srcRect t="16237" r="20000"/>
          <a:stretch>
            <a:fillRect/>
          </a:stretch>
        </p:blipFill>
        <p:spPr bwMode="auto">
          <a:xfrm>
            <a:off x="381000" y="152400"/>
            <a:ext cx="8027983" cy="5601556"/>
          </a:xfrm>
          <a:prstGeom prst="rect">
            <a:avLst/>
          </a:prstGeom>
          <a:noFill/>
        </p:spPr>
      </p:pic>
      <p:sp>
        <p:nvSpPr>
          <p:cNvPr id="3" name="Title 2"/>
          <p:cNvSpPr>
            <a:spLocks noGrp="1"/>
          </p:cNvSpPr>
          <p:nvPr>
            <p:ph type="title"/>
          </p:nvPr>
        </p:nvSpPr>
        <p:spPr>
          <a:xfrm>
            <a:off x="228600" y="5943600"/>
            <a:ext cx="8229600" cy="579438"/>
          </a:xfrm>
        </p:spPr>
        <p:txBody>
          <a:bodyPr>
            <a:noAutofit/>
          </a:bodyPr>
          <a:lstStyle/>
          <a:p>
            <a:r>
              <a:rPr lang="en-US" sz="1800" b="1" dirty="0" smtClean="0"/>
              <a:t>Nishchay </a:t>
            </a:r>
            <a:r>
              <a:rPr lang="en-US" sz="1800" b="1" dirty="0" err="1" smtClean="0"/>
              <a:t>Nagpal</a:t>
            </a:r>
            <a:r>
              <a:rPr lang="en-US" sz="1800" b="1" dirty="0" smtClean="0"/>
              <a:t> (Batch 2014-17) BBA Department won the title of </a:t>
            </a:r>
            <a:r>
              <a:rPr lang="en-US" sz="1800" b="1" dirty="0" err="1" smtClean="0"/>
              <a:t>Mr</a:t>
            </a:r>
            <a:r>
              <a:rPr lang="en-US" sz="1800" b="1" dirty="0" smtClean="0"/>
              <a:t> Alumni after facing a competition  in two rounds </a:t>
            </a:r>
            <a:r>
              <a:rPr lang="en-US" sz="1800" b="1" dirty="0" err="1" smtClean="0"/>
              <a:t>i.e</a:t>
            </a:r>
            <a:r>
              <a:rPr lang="en-US" sz="1800" b="1" dirty="0" smtClean="0"/>
              <a:t> Ramp Walk and Questioning . </a:t>
            </a:r>
            <a:endParaRPr lang="en-US" sz="1800"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4876800" cy="6463308"/>
          </a:xfrm>
          <a:prstGeom prst="rect">
            <a:avLst/>
          </a:prstGeom>
        </p:spPr>
        <p:txBody>
          <a:bodyPr wrap="square">
            <a:spAutoFit/>
          </a:bodyPr>
          <a:lstStyle/>
          <a:p>
            <a:pPr algn="just"/>
            <a:r>
              <a:rPr lang="en-US" dirty="0" smtClean="0"/>
              <a:t>I am Nishchay Nagpal (ex-</a:t>
            </a:r>
            <a:r>
              <a:rPr lang="en-US" dirty="0" err="1" smtClean="0"/>
              <a:t>PIETian</a:t>
            </a:r>
            <a:r>
              <a:rPr lang="en-US" dirty="0" smtClean="0"/>
              <a:t>) of BBA 2014-17 batch. I migrated here in 2nd Year of my BBA and at that time I was a common student but Thanks to PIET Family who Polished and Enhanced my potential to express myself and explore new possibilities by showing me the light of guidance and motivation. PIET have given me the major exposure of life through which i stepped on the track of achievements.</a:t>
            </a:r>
          </a:p>
          <a:p>
            <a:pPr algn="just"/>
            <a:r>
              <a:rPr lang="en-US" dirty="0" smtClean="0"/>
              <a:t>Earlier i was shy and least interest taking student but Now i am self motivated and confident enough to leave behind my footprints of achievements. By all these i was awarded with the title- Mr. BBA on our farewell which means a lot to me and now this Mr. Alumni, I am speechless. I felt these are the result of my hard work and dedication which brings me here. These memories will never ever get fade by time in fact it boosts me up and motivates me to achieve more in life.</a:t>
            </a:r>
          </a:p>
          <a:p>
            <a:pPr algn="just"/>
            <a:r>
              <a:rPr lang="en-US" dirty="0" smtClean="0"/>
              <a:t>At last all i can say is that my college life was fantastic and full of experiences which now helps me in my life.</a:t>
            </a:r>
          </a:p>
          <a:p>
            <a:pPr algn="just"/>
            <a:r>
              <a:rPr lang="en-US" dirty="0" smtClean="0"/>
              <a:t>Thanks PIET</a:t>
            </a:r>
            <a:endParaRPr lang="en-US" dirty="0"/>
          </a:p>
        </p:txBody>
      </p:sp>
      <p:pic>
        <p:nvPicPr>
          <p:cNvPr id="4098" name="Picture 2" descr="C:\Users\piet.9WFUVIFXATVVK7Z\Desktop\img-9196.JPG"/>
          <p:cNvPicPr>
            <a:picLocks noChangeAspect="1" noChangeArrowheads="1"/>
          </p:cNvPicPr>
          <p:nvPr/>
        </p:nvPicPr>
        <p:blipFill>
          <a:blip r:embed="rId2" cstate="print"/>
          <a:srcRect l="60139" t="33333" r="15660" b="25030"/>
          <a:stretch>
            <a:fillRect/>
          </a:stretch>
        </p:blipFill>
        <p:spPr bwMode="auto">
          <a:xfrm>
            <a:off x="5867400" y="381000"/>
            <a:ext cx="2743200" cy="6248401"/>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90600" y="2362200"/>
          <a:ext cx="7086600" cy="3429000"/>
        </p:xfrm>
        <a:graphic>
          <a:graphicData uri="http://schemas.openxmlformats.org/drawingml/2006/table">
            <a:tbl>
              <a:tblPr firstRow="1" bandRow="1">
                <a:tableStyleId>{5C22544A-7EE6-4342-B048-85BDC9FD1C3A}</a:tableStyleId>
              </a:tblPr>
              <a:tblGrid>
                <a:gridCol w="2362200"/>
                <a:gridCol w="2362200"/>
                <a:gridCol w="2362200"/>
              </a:tblGrid>
              <a:tr h="857250">
                <a:tc>
                  <a:txBody>
                    <a:bodyPr/>
                    <a:lstStyle/>
                    <a:p>
                      <a:r>
                        <a:rPr lang="en-US" dirty="0" smtClean="0"/>
                        <a:t>NAME</a:t>
                      </a:r>
                      <a:endParaRPr lang="en-US" dirty="0"/>
                    </a:p>
                  </a:txBody>
                  <a:tcPr/>
                </a:tc>
                <a:tc>
                  <a:txBody>
                    <a:bodyPr/>
                    <a:lstStyle/>
                    <a:p>
                      <a:r>
                        <a:rPr lang="en-US" dirty="0" smtClean="0"/>
                        <a:t>PERCENTAGE</a:t>
                      </a:r>
                      <a:r>
                        <a:rPr lang="en-US" baseline="0" dirty="0" smtClean="0"/>
                        <a:t> </a:t>
                      </a:r>
                      <a:endParaRPr lang="en-US" dirty="0"/>
                    </a:p>
                  </a:txBody>
                  <a:tcPr/>
                </a:tc>
                <a:tc>
                  <a:txBody>
                    <a:bodyPr/>
                    <a:lstStyle/>
                    <a:p>
                      <a:r>
                        <a:rPr lang="en-US" dirty="0" smtClean="0"/>
                        <a:t>POSITION</a:t>
                      </a:r>
                      <a:endParaRPr lang="en-US" dirty="0"/>
                    </a:p>
                  </a:txBody>
                  <a:tcPr/>
                </a:tc>
              </a:tr>
              <a:tr h="857250">
                <a:tc>
                  <a:txBody>
                    <a:bodyPr/>
                    <a:lstStyle/>
                    <a:p>
                      <a:r>
                        <a:rPr lang="en-US" dirty="0" err="1" smtClean="0"/>
                        <a:t>MADHUMITA</a:t>
                      </a:r>
                      <a:endParaRPr lang="en-US" dirty="0"/>
                    </a:p>
                  </a:txBody>
                  <a:tcPr/>
                </a:tc>
                <a:tc>
                  <a:txBody>
                    <a:bodyPr/>
                    <a:lstStyle/>
                    <a:p>
                      <a:r>
                        <a:rPr lang="en-US" dirty="0" smtClean="0"/>
                        <a:t>83.15</a:t>
                      </a:r>
                      <a:endParaRPr lang="en-US" dirty="0"/>
                    </a:p>
                  </a:txBody>
                  <a:tcPr/>
                </a:tc>
                <a:tc>
                  <a:txBody>
                    <a:bodyPr/>
                    <a:lstStyle/>
                    <a:p>
                      <a:r>
                        <a:rPr lang="en-US" dirty="0" err="1" smtClean="0"/>
                        <a:t>1ST</a:t>
                      </a:r>
                      <a:endParaRPr lang="en-US" dirty="0"/>
                    </a:p>
                  </a:txBody>
                  <a:tcPr/>
                </a:tc>
              </a:tr>
              <a:tr h="857250">
                <a:tc>
                  <a:txBody>
                    <a:bodyPr/>
                    <a:lstStyle/>
                    <a:p>
                      <a:r>
                        <a:rPr lang="en-US" dirty="0" err="1" smtClean="0"/>
                        <a:t>RISHABH</a:t>
                      </a:r>
                      <a:r>
                        <a:rPr lang="en-US" baseline="0" dirty="0" smtClean="0"/>
                        <a:t>  </a:t>
                      </a:r>
                      <a:r>
                        <a:rPr lang="en-US" baseline="0" dirty="0" err="1" smtClean="0"/>
                        <a:t>AGGARWAL</a:t>
                      </a:r>
                      <a:endParaRPr lang="en-US" dirty="0"/>
                    </a:p>
                  </a:txBody>
                  <a:tcPr/>
                </a:tc>
                <a:tc>
                  <a:txBody>
                    <a:bodyPr/>
                    <a:lstStyle/>
                    <a:p>
                      <a:r>
                        <a:rPr lang="en-US" dirty="0" smtClean="0"/>
                        <a:t>80.23</a:t>
                      </a:r>
                      <a:endParaRPr lang="en-US" dirty="0"/>
                    </a:p>
                  </a:txBody>
                  <a:tcPr/>
                </a:tc>
                <a:tc>
                  <a:txBody>
                    <a:bodyPr/>
                    <a:lstStyle/>
                    <a:p>
                      <a:r>
                        <a:rPr lang="en-US" dirty="0" err="1" smtClean="0"/>
                        <a:t>2ND</a:t>
                      </a:r>
                      <a:endParaRPr lang="en-US" dirty="0"/>
                    </a:p>
                  </a:txBody>
                  <a:tcPr/>
                </a:tc>
              </a:tr>
              <a:tr h="857250">
                <a:tc>
                  <a:txBody>
                    <a:bodyPr/>
                    <a:lstStyle/>
                    <a:p>
                      <a:r>
                        <a:rPr lang="en-US" dirty="0" err="1" smtClean="0"/>
                        <a:t>MANKIRAN</a:t>
                      </a:r>
                      <a:endParaRPr lang="en-US" dirty="0"/>
                    </a:p>
                  </a:txBody>
                  <a:tcPr/>
                </a:tc>
                <a:tc>
                  <a:txBody>
                    <a:bodyPr/>
                    <a:lstStyle/>
                    <a:p>
                      <a:r>
                        <a:rPr lang="en-US" dirty="0" smtClean="0"/>
                        <a:t>77.25</a:t>
                      </a:r>
                      <a:endParaRPr lang="en-US" dirty="0"/>
                    </a:p>
                  </a:txBody>
                  <a:tcPr/>
                </a:tc>
                <a:tc>
                  <a:txBody>
                    <a:bodyPr/>
                    <a:lstStyle/>
                    <a:p>
                      <a:r>
                        <a:rPr lang="en-US" dirty="0" err="1" smtClean="0"/>
                        <a:t>3</a:t>
                      </a:r>
                      <a:r>
                        <a:rPr lang="en-US" baseline="30000" dirty="0" err="1" smtClean="0"/>
                        <a:t>RD</a:t>
                      </a:r>
                      <a:r>
                        <a:rPr lang="en-US" dirty="0" smtClean="0"/>
                        <a:t> </a:t>
                      </a:r>
                      <a:endParaRPr lang="en-US" dirty="0"/>
                    </a:p>
                  </a:txBody>
                  <a:tcPr/>
                </a:tc>
              </a:tr>
            </a:tbl>
          </a:graphicData>
        </a:graphic>
      </p:graphicFrame>
      <p:sp>
        <p:nvSpPr>
          <p:cNvPr id="5" name="Rectangle 4"/>
          <p:cNvSpPr/>
          <p:nvPr/>
        </p:nvSpPr>
        <p:spPr>
          <a:xfrm>
            <a:off x="2971800" y="1295400"/>
            <a:ext cx="3657600"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solidFill>
                  <a:schemeClr val="tx1"/>
                </a:solidFill>
              </a:rPr>
              <a:t>BBA 2012-2015 Batch</a:t>
            </a:r>
            <a:endParaRPr lang="en-US" sz="2400" b="1" dirty="0">
              <a:solidFill>
                <a:schemeClr val="tx1"/>
              </a:solidFill>
            </a:endParaRPr>
          </a:p>
        </p:txBody>
      </p:sp>
      <p:sp>
        <p:nvSpPr>
          <p:cNvPr id="6" name="Rectangle 5"/>
          <p:cNvSpPr/>
          <p:nvPr/>
        </p:nvSpPr>
        <p:spPr>
          <a:xfrm>
            <a:off x="2286000" y="152400"/>
            <a:ext cx="49530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List of Medal Holders on Convocation</a:t>
            </a:r>
            <a:endParaRPr lang="en-US" sz="2800" b="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914400" y="2362200"/>
          <a:ext cx="7162800" cy="3429000"/>
        </p:xfrm>
        <a:graphic>
          <a:graphicData uri="http://schemas.openxmlformats.org/drawingml/2006/table">
            <a:tbl>
              <a:tblPr firstRow="1" bandRow="1">
                <a:tableStyleId>{5C22544A-7EE6-4342-B048-85BDC9FD1C3A}</a:tableStyleId>
              </a:tblPr>
              <a:tblGrid>
                <a:gridCol w="2387600"/>
                <a:gridCol w="2387600"/>
                <a:gridCol w="2387600"/>
              </a:tblGrid>
              <a:tr h="857250">
                <a:tc>
                  <a:txBody>
                    <a:bodyPr/>
                    <a:lstStyle/>
                    <a:p>
                      <a:r>
                        <a:rPr lang="en-US" dirty="0" smtClean="0"/>
                        <a:t>NAME</a:t>
                      </a:r>
                      <a:endParaRPr lang="en-US" dirty="0"/>
                    </a:p>
                  </a:txBody>
                  <a:tcPr/>
                </a:tc>
                <a:tc>
                  <a:txBody>
                    <a:bodyPr/>
                    <a:lstStyle/>
                    <a:p>
                      <a:r>
                        <a:rPr lang="en-US" dirty="0" smtClean="0"/>
                        <a:t>PERCENTAGE</a:t>
                      </a:r>
                      <a:r>
                        <a:rPr lang="en-US" baseline="0" dirty="0" smtClean="0"/>
                        <a:t> </a:t>
                      </a:r>
                      <a:endParaRPr lang="en-US" dirty="0"/>
                    </a:p>
                  </a:txBody>
                  <a:tcPr/>
                </a:tc>
                <a:tc>
                  <a:txBody>
                    <a:bodyPr/>
                    <a:lstStyle/>
                    <a:p>
                      <a:r>
                        <a:rPr lang="en-US" dirty="0" smtClean="0"/>
                        <a:t>POSITION</a:t>
                      </a:r>
                      <a:endParaRPr lang="en-US" dirty="0"/>
                    </a:p>
                  </a:txBody>
                  <a:tcPr/>
                </a:tc>
              </a:tr>
              <a:tr h="857250">
                <a:tc>
                  <a:txBody>
                    <a:bodyPr/>
                    <a:lstStyle/>
                    <a:p>
                      <a:r>
                        <a:rPr lang="en-US" dirty="0" err="1" smtClean="0"/>
                        <a:t>VEDANT</a:t>
                      </a:r>
                      <a:endParaRPr lang="en-US" dirty="0"/>
                    </a:p>
                  </a:txBody>
                  <a:tcPr/>
                </a:tc>
                <a:tc>
                  <a:txBody>
                    <a:bodyPr/>
                    <a:lstStyle/>
                    <a:p>
                      <a:r>
                        <a:rPr lang="en-US" dirty="0" smtClean="0"/>
                        <a:t>79.90</a:t>
                      </a:r>
                      <a:endParaRPr lang="en-US" dirty="0"/>
                    </a:p>
                  </a:txBody>
                  <a:tcPr/>
                </a:tc>
                <a:tc>
                  <a:txBody>
                    <a:bodyPr/>
                    <a:lstStyle/>
                    <a:p>
                      <a:r>
                        <a:rPr lang="en-US" dirty="0" err="1" smtClean="0"/>
                        <a:t>1ST</a:t>
                      </a:r>
                      <a:endParaRPr lang="en-US" dirty="0"/>
                    </a:p>
                  </a:txBody>
                  <a:tcPr/>
                </a:tc>
              </a:tr>
              <a:tr h="857250">
                <a:tc>
                  <a:txBody>
                    <a:bodyPr/>
                    <a:lstStyle/>
                    <a:p>
                      <a:r>
                        <a:rPr lang="en-US" dirty="0" err="1" smtClean="0"/>
                        <a:t>NISHA</a:t>
                      </a:r>
                      <a:endParaRPr lang="en-US" dirty="0"/>
                    </a:p>
                  </a:txBody>
                  <a:tcPr/>
                </a:tc>
                <a:tc>
                  <a:txBody>
                    <a:bodyPr/>
                    <a:lstStyle/>
                    <a:p>
                      <a:r>
                        <a:rPr lang="en-US" dirty="0" smtClean="0"/>
                        <a:t>77.15</a:t>
                      </a:r>
                      <a:endParaRPr lang="en-US" dirty="0"/>
                    </a:p>
                  </a:txBody>
                  <a:tcPr/>
                </a:tc>
                <a:tc>
                  <a:txBody>
                    <a:bodyPr/>
                    <a:lstStyle/>
                    <a:p>
                      <a:r>
                        <a:rPr lang="en-US" dirty="0" err="1" smtClean="0"/>
                        <a:t>2ND</a:t>
                      </a:r>
                      <a:endParaRPr lang="en-US" dirty="0"/>
                    </a:p>
                  </a:txBody>
                  <a:tcPr/>
                </a:tc>
              </a:tr>
              <a:tr h="857250">
                <a:tc>
                  <a:txBody>
                    <a:bodyPr/>
                    <a:lstStyle/>
                    <a:p>
                      <a:r>
                        <a:rPr lang="en-US" dirty="0" err="1" smtClean="0"/>
                        <a:t>GAZAL</a:t>
                      </a:r>
                      <a:endParaRPr lang="en-US" dirty="0"/>
                    </a:p>
                  </a:txBody>
                  <a:tcPr/>
                </a:tc>
                <a:tc>
                  <a:txBody>
                    <a:bodyPr/>
                    <a:lstStyle/>
                    <a:p>
                      <a:r>
                        <a:rPr lang="en-US" dirty="0" smtClean="0"/>
                        <a:t>76.83</a:t>
                      </a:r>
                      <a:endParaRPr lang="en-US" dirty="0"/>
                    </a:p>
                  </a:txBody>
                  <a:tcPr/>
                </a:tc>
                <a:tc>
                  <a:txBody>
                    <a:bodyPr/>
                    <a:lstStyle/>
                    <a:p>
                      <a:r>
                        <a:rPr lang="en-US" dirty="0" err="1" smtClean="0"/>
                        <a:t>3</a:t>
                      </a:r>
                      <a:r>
                        <a:rPr lang="en-US" baseline="30000" dirty="0" err="1" smtClean="0"/>
                        <a:t>RD</a:t>
                      </a:r>
                      <a:r>
                        <a:rPr lang="en-US" dirty="0" smtClean="0"/>
                        <a:t> </a:t>
                      </a:r>
                      <a:endParaRPr lang="en-US" dirty="0"/>
                    </a:p>
                  </a:txBody>
                  <a:tcPr/>
                </a:tc>
              </a:tr>
            </a:tbl>
          </a:graphicData>
        </a:graphic>
      </p:graphicFrame>
      <p:sp>
        <p:nvSpPr>
          <p:cNvPr id="4" name="Rectangle 3"/>
          <p:cNvSpPr/>
          <p:nvPr/>
        </p:nvSpPr>
        <p:spPr>
          <a:xfrm>
            <a:off x="2971800" y="1295400"/>
            <a:ext cx="3657600"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solidFill>
                  <a:schemeClr val="tx1"/>
                </a:solidFill>
              </a:rPr>
              <a:t>BBA 2013-2016 Batch</a:t>
            </a:r>
            <a:endParaRPr lang="en-US" sz="2400" b="1" dirty="0">
              <a:solidFill>
                <a:schemeClr val="tx1"/>
              </a:solidFill>
            </a:endParaRPr>
          </a:p>
        </p:txBody>
      </p:sp>
      <p:sp>
        <p:nvSpPr>
          <p:cNvPr id="5" name="Rectangle 4"/>
          <p:cNvSpPr/>
          <p:nvPr/>
        </p:nvSpPr>
        <p:spPr>
          <a:xfrm>
            <a:off x="2362200" y="152400"/>
            <a:ext cx="49530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List of Medal Holders on Convocation</a:t>
            </a:r>
            <a:endParaRPr lang="en-US" sz="2800" b="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6096000"/>
            <a:ext cx="2514600" cy="503238"/>
          </a:xfrm>
        </p:spPr>
        <p:txBody>
          <a:bodyPr>
            <a:noAutofit/>
          </a:bodyPr>
          <a:lstStyle/>
          <a:p>
            <a:r>
              <a:rPr lang="en-US" sz="2400" dirty="0" smtClean="0">
                <a:solidFill>
                  <a:srgbClr val="FF0000"/>
                </a:solidFill>
              </a:rPr>
              <a:t>31 January </a:t>
            </a:r>
            <a:r>
              <a:rPr lang="en-US" sz="2400" dirty="0" err="1" smtClean="0">
                <a:solidFill>
                  <a:srgbClr val="FF0000"/>
                </a:solidFill>
              </a:rPr>
              <a:t>2k18</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1-2 February </a:t>
            </a:r>
            <a:r>
              <a:rPr lang="en-US" sz="2400" dirty="0" err="1" smtClean="0">
                <a:solidFill>
                  <a:srgbClr val="FF0000"/>
                </a:solidFill>
              </a:rPr>
              <a:t>2k18</a:t>
            </a:r>
            <a:endParaRPr lang="en-US" sz="2400" dirty="0">
              <a:solidFill>
                <a:srgbClr val="FF0000"/>
              </a:solidFill>
            </a:endParaRPr>
          </a:p>
        </p:txBody>
      </p:sp>
      <p:pic>
        <p:nvPicPr>
          <p:cNvPr id="36866" name="Picture 2" descr="Image result for annual fest logo"/>
          <p:cNvPicPr>
            <a:picLocks noChangeAspect="1" noChangeArrowheads="1"/>
          </p:cNvPicPr>
          <p:nvPr/>
        </p:nvPicPr>
        <p:blipFill>
          <a:blip r:embed="rId2" cstate="print"/>
          <a:srcRect t="20465" b="10698"/>
          <a:stretch>
            <a:fillRect/>
          </a:stretch>
        </p:blipFill>
        <p:spPr bwMode="auto">
          <a:xfrm>
            <a:off x="381000" y="990600"/>
            <a:ext cx="7953375" cy="2819400"/>
          </a:xfrm>
          <a:prstGeom prst="rect">
            <a:avLst/>
          </a:prstGeom>
          <a:noFill/>
        </p:spPr>
      </p:pic>
      <p:pic>
        <p:nvPicPr>
          <p:cNvPr id="36868" name="Picture 4" descr="Image result for maestros logo"/>
          <p:cNvPicPr>
            <a:picLocks noChangeAspect="1" noChangeArrowheads="1"/>
          </p:cNvPicPr>
          <p:nvPr/>
        </p:nvPicPr>
        <p:blipFill>
          <a:blip r:embed="rId3" cstate="print"/>
          <a:srcRect t="18026" b="18883"/>
          <a:stretch>
            <a:fillRect/>
          </a:stretch>
        </p:blipFill>
        <p:spPr bwMode="auto">
          <a:xfrm>
            <a:off x="533400" y="3962400"/>
            <a:ext cx="7781925" cy="1600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result for editorial team"/>
          <p:cNvPicPr>
            <a:picLocks noChangeAspect="1" noChangeArrowheads="1"/>
          </p:cNvPicPr>
          <p:nvPr/>
        </p:nvPicPr>
        <p:blipFill>
          <a:blip r:embed="rId2" cstate="print"/>
          <a:srcRect t="22281" r="6145" b="16446"/>
          <a:stretch>
            <a:fillRect/>
          </a:stretch>
        </p:blipFill>
        <p:spPr bwMode="auto">
          <a:xfrm>
            <a:off x="152400" y="152400"/>
            <a:ext cx="2133600"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2" name="Picture 2" descr="C:\Users\piet.9WFUVIFXATVVK7Z\Desktop\Pics\Screenshot_20180210-100539.jpg"/>
          <p:cNvPicPr>
            <a:picLocks noChangeAspect="1" noChangeArrowheads="1"/>
          </p:cNvPicPr>
          <p:nvPr/>
        </p:nvPicPr>
        <p:blipFill>
          <a:blip r:embed="rId3" cstate="print">
            <a:lum bright="10000"/>
          </a:blip>
          <a:srcRect l="9877" t="26667" r="17037" b="17778"/>
          <a:stretch>
            <a:fillRect/>
          </a:stretch>
        </p:blipFill>
        <p:spPr bwMode="auto">
          <a:xfrm>
            <a:off x="152400" y="1143000"/>
            <a:ext cx="2311908" cy="3124200"/>
          </a:xfrm>
          <a:prstGeom prst="rect">
            <a:avLst/>
          </a:prstGeom>
          <a:noFill/>
        </p:spPr>
      </p:pic>
      <p:pic>
        <p:nvPicPr>
          <p:cNvPr id="5123" name="Picture 3" descr="C:\Users\piet.9WFUVIFXATVVK7Z\Desktop\Pics\IMG_20171224_154153.jpg"/>
          <p:cNvPicPr>
            <a:picLocks noChangeAspect="1" noChangeArrowheads="1"/>
          </p:cNvPicPr>
          <p:nvPr/>
        </p:nvPicPr>
        <p:blipFill>
          <a:blip r:embed="rId4" cstate="print"/>
          <a:srcRect b="16327"/>
          <a:stretch>
            <a:fillRect/>
          </a:stretch>
        </p:blipFill>
        <p:spPr bwMode="auto">
          <a:xfrm>
            <a:off x="152400" y="4343400"/>
            <a:ext cx="2253940" cy="2514600"/>
          </a:xfrm>
          <a:prstGeom prst="rect">
            <a:avLst/>
          </a:prstGeom>
          <a:noFill/>
        </p:spPr>
      </p:pic>
      <p:sp>
        <p:nvSpPr>
          <p:cNvPr id="5" name="Title 4"/>
          <p:cNvSpPr>
            <a:spLocks noGrp="1"/>
          </p:cNvSpPr>
          <p:nvPr>
            <p:ph type="title"/>
          </p:nvPr>
        </p:nvSpPr>
        <p:spPr>
          <a:xfrm>
            <a:off x="2667000" y="990600"/>
            <a:ext cx="6324600" cy="4648200"/>
          </a:xfrm>
        </p:spPr>
        <p:txBody>
          <a:bodyPr>
            <a:noAutofit/>
          </a:bodyPr>
          <a:lstStyle/>
          <a:p>
            <a:pPr algn="l" fontAlgn="base"/>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While we talk about the start of the New Year, we are talking about the end of the immediate past year, in this case 2017.</a:t>
            </a:r>
            <a:br>
              <a:rPr lang="en-US" sz="1800" dirty="0" smtClean="0"/>
            </a:br>
            <a:r>
              <a:rPr lang="en-US" sz="1800" dirty="0" smtClean="0"/>
              <a:t/>
            </a:r>
            <a:br>
              <a:rPr lang="en-US" sz="1800" dirty="0" smtClean="0"/>
            </a:br>
            <a:r>
              <a:rPr lang="en-US" sz="1800" dirty="0" smtClean="0"/>
              <a:t>The start of January is generally in no way enthusiastic except for the first day, which is the celebration of the year just set in. Why this is so?</a:t>
            </a:r>
            <a:br>
              <a:rPr lang="en-US" sz="1800" dirty="0" smtClean="0"/>
            </a:br>
            <a:r>
              <a:rPr lang="en-US" sz="1800" dirty="0" smtClean="0"/>
              <a:t/>
            </a:r>
            <a:br>
              <a:rPr lang="en-US" sz="1800" dirty="0" smtClean="0"/>
            </a:br>
            <a:r>
              <a:rPr lang="en-US" sz="1800" dirty="0" smtClean="0"/>
              <a:t>The month of January is named after the Roman god ‘Janus’, which is a two faced god whose one face is looking forward and the other backward. That is the reason we feel more energized in the beginning of the year.</a:t>
            </a:r>
            <a:br>
              <a:rPr lang="en-US" sz="1800" dirty="0" smtClean="0"/>
            </a:br>
            <a:r>
              <a:rPr lang="en-US" sz="1800" dirty="0" smtClean="0"/>
              <a:t/>
            </a:r>
            <a:br>
              <a:rPr lang="en-US" sz="1800" dirty="0" smtClean="0"/>
            </a:br>
            <a:r>
              <a:rPr lang="en-US" sz="1800" dirty="0" smtClean="0"/>
              <a:t>The obvious reflection of this effect we have seen in the very first week of January with students coming to the classes bubbling with vigor and participating in classes from the very first day of New Year. </a:t>
            </a:r>
            <a:br>
              <a:rPr lang="en-US" sz="1800" dirty="0" smtClean="0"/>
            </a:br>
            <a:r>
              <a:rPr lang="en-US" sz="1800" dirty="0" smtClean="0"/>
              <a:t/>
            </a:r>
            <a:br>
              <a:rPr lang="en-US" sz="1800" dirty="0" smtClean="0"/>
            </a:br>
            <a:r>
              <a:rPr lang="en-US" sz="1400" dirty="0" smtClean="0"/>
              <a:t/>
            </a:r>
            <a:br>
              <a:rPr lang="en-US" sz="1400" dirty="0" smtClean="0"/>
            </a:br>
            <a:endParaRPr lang="en-US" sz="1400" dirty="0"/>
          </a:p>
        </p:txBody>
      </p:sp>
      <p:sp>
        <p:nvSpPr>
          <p:cNvPr id="6" name="Rectangle 5"/>
          <p:cNvSpPr/>
          <p:nvPr/>
        </p:nvSpPr>
        <p:spPr>
          <a:xfrm>
            <a:off x="2743200" y="838200"/>
            <a:ext cx="5638800" cy="304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FROM THE EDITOR’S DESK</a:t>
            </a:r>
            <a:endParaRPr lang="en-US" sz="2800" b="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Sakshi\Desktop\pics\IMG-20180118-WA0028.jpg"/>
          <p:cNvPicPr>
            <a:picLocks noChangeAspect="1" noChangeArrowheads="1"/>
          </p:cNvPicPr>
          <p:nvPr/>
        </p:nvPicPr>
        <p:blipFill>
          <a:blip r:embed="rId2" cstate="print"/>
          <a:srcRect/>
          <a:stretch>
            <a:fillRect/>
          </a:stretch>
        </p:blipFill>
        <p:spPr bwMode="auto">
          <a:xfrm>
            <a:off x="152400" y="609600"/>
            <a:ext cx="8688407" cy="5790009"/>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akshi\Desktop\pics\IMG-20180118-WA0028.jpg"/>
          <p:cNvPicPr>
            <a:picLocks noChangeAspect="1" noChangeArrowheads="1"/>
          </p:cNvPicPr>
          <p:nvPr/>
        </p:nvPicPr>
        <p:blipFill>
          <a:blip r:embed="rId2" cstate="print"/>
          <a:srcRect b="80259"/>
          <a:stretch>
            <a:fillRect/>
          </a:stretch>
        </p:blipFill>
        <p:spPr bwMode="auto">
          <a:xfrm>
            <a:off x="152400" y="457200"/>
            <a:ext cx="8688407" cy="1143000"/>
          </a:xfrm>
          <a:prstGeom prst="rect">
            <a:avLst/>
          </a:prstGeom>
          <a:noFill/>
        </p:spPr>
      </p:pic>
      <p:pic>
        <p:nvPicPr>
          <p:cNvPr id="7170" name="Picture 2" descr="Image result for day 1 logo"/>
          <p:cNvPicPr>
            <a:picLocks noChangeAspect="1" noChangeArrowheads="1"/>
          </p:cNvPicPr>
          <p:nvPr/>
        </p:nvPicPr>
        <p:blipFill>
          <a:blip r:embed="rId3" cstate="print"/>
          <a:srcRect/>
          <a:stretch>
            <a:fillRect/>
          </a:stretch>
        </p:blipFill>
        <p:spPr bwMode="auto">
          <a:xfrm>
            <a:off x="533400" y="2209800"/>
            <a:ext cx="7558300" cy="37338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AESTROS 2K18\Maestros AP\DAy 1\IMG_0051.JPG"/>
          <p:cNvPicPr>
            <a:picLocks noChangeAspect="1" noChangeArrowheads="1"/>
          </p:cNvPicPr>
          <p:nvPr/>
        </p:nvPicPr>
        <p:blipFill>
          <a:blip r:embed="rId2" cstate="print"/>
          <a:srcRect l="15000" t="6667" r="10000" b="13333"/>
          <a:stretch>
            <a:fillRect/>
          </a:stretch>
        </p:blipFill>
        <p:spPr bwMode="auto">
          <a:xfrm>
            <a:off x="2819400" y="228600"/>
            <a:ext cx="3429000" cy="5181600"/>
          </a:xfrm>
          <a:prstGeom prst="rect">
            <a:avLst/>
          </a:prstGeom>
          <a:noFill/>
        </p:spPr>
      </p:pic>
      <p:sp>
        <p:nvSpPr>
          <p:cNvPr id="4" name="Rectangle 3"/>
          <p:cNvSpPr/>
          <p:nvPr/>
        </p:nvSpPr>
        <p:spPr>
          <a:xfrm>
            <a:off x="1828800" y="5715000"/>
            <a:ext cx="5562600" cy="1143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Jigyasa , BBA-2</a:t>
            </a:r>
            <a:r>
              <a:rPr lang="en-US" sz="2400" b="1" baseline="30000" dirty="0" smtClean="0"/>
              <a:t>nd</a:t>
            </a:r>
            <a:r>
              <a:rPr lang="en-US" sz="2400" b="1" dirty="0" smtClean="0"/>
              <a:t> Year, Anchor for Day-1 </a:t>
            </a:r>
          </a:p>
          <a:p>
            <a:pPr algn="ctr"/>
            <a:r>
              <a:rPr lang="en-US" sz="2400" b="1" dirty="0" smtClean="0"/>
              <a:t>She is also President of </a:t>
            </a:r>
            <a:r>
              <a:rPr lang="en-US" sz="2400" b="1" dirty="0" err="1" smtClean="0"/>
              <a:t>Rotaract</a:t>
            </a:r>
            <a:r>
              <a:rPr lang="en-US" sz="2400" b="1" dirty="0" smtClean="0"/>
              <a:t> Club and a very active student in all activities</a:t>
            </a:r>
            <a:endParaRPr lang="en-US" sz="2400" b="1"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MAESTROS 2K18\Maestros AP\DAy 1\DSC_0012.JPG"/>
          <p:cNvPicPr>
            <a:picLocks noChangeAspect="1" noChangeArrowheads="1"/>
          </p:cNvPicPr>
          <p:nvPr/>
        </p:nvPicPr>
        <p:blipFill>
          <a:blip r:embed="rId2" cstate="print">
            <a:lum bright="10000"/>
          </a:blip>
          <a:srcRect l="15000" r="6667" b="18546"/>
          <a:stretch>
            <a:fillRect/>
          </a:stretch>
        </p:blipFill>
        <p:spPr bwMode="auto">
          <a:xfrm>
            <a:off x="838200" y="304800"/>
            <a:ext cx="7162800" cy="4933208"/>
          </a:xfrm>
          <a:prstGeom prst="rect">
            <a:avLst/>
          </a:prstGeom>
          <a:noFill/>
        </p:spPr>
      </p:pic>
      <p:sp>
        <p:nvSpPr>
          <p:cNvPr id="3" name="Rectangle 2"/>
          <p:cNvSpPr/>
          <p:nvPr/>
        </p:nvSpPr>
        <p:spPr>
          <a:xfrm>
            <a:off x="990600" y="5791200"/>
            <a:ext cx="69342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Tanya , </a:t>
            </a:r>
            <a:r>
              <a:rPr lang="en-US" sz="2400" b="1" dirty="0" err="1" smtClean="0"/>
              <a:t>Gagan</a:t>
            </a:r>
            <a:r>
              <a:rPr lang="en-US" sz="2400" b="1" dirty="0" smtClean="0"/>
              <a:t> in Most Fascinating event RAMP WALK (Bikers theme)</a:t>
            </a:r>
            <a:endParaRPr lang="en-US" sz="2400" b="1"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MAESTROS 2K18\Maestros AP\DAy 1\IMG_0131.JPG"/>
          <p:cNvPicPr>
            <a:picLocks noChangeAspect="1" noChangeArrowheads="1"/>
          </p:cNvPicPr>
          <p:nvPr/>
        </p:nvPicPr>
        <p:blipFill>
          <a:blip r:embed="rId2" cstate="print"/>
          <a:srcRect l="31667" t="10000" r="21667" b="18889"/>
          <a:stretch>
            <a:fillRect/>
          </a:stretch>
        </p:blipFill>
        <p:spPr bwMode="auto">
          <a:xfrm>
            <a:off x="152400" y="228600"/>
            <a:ext cx="2514600" cy="5257800"/>
          </a:xfrm>
          <a:prstGeom prst="rect">
            <a:avLst/>
          </a:prstGeom>
          <a:noFill/>
        </p:spPr>
      </p:pic>
      <p:pic>
        <p:nvPicPr>
          <p:cNvPr id="2052" name="Picture 4" descr="E:\MAESTROS 2K18\Maestros AP\DAy 1\IMG_0140.JPG"/>
          <p:cNvPicPr>
            <a:picLocks noChangeAspect="1" noChangeArrowheads="1"/>
          </p:cNvPicPr>
          <p:nvPr/>
        </p:nvPicPr>
        <p:blipFill>
          <a:blip r:embed="rId3" cstate="print">
            <a:lum bright="10000"/>
          </a:blip>
          <a:srcRect l="23333" t="6667" r="13333" b="14445"/>
          <a:stretch>
            <a:fillRect/>
          </a:stretch>
        </p:blipFill>
        <p:spPr bwMode="auto">
          <a:xfrm>
            <a:off x="2895600" y="228600"/>
            <a:ext cx="2895600" cy="5410200"/>
          </a:xfrm>
          <a:prstGeom prst="rect">
            <a:avLst/>
          </a:prstGeom>
          <a:noFill/>
        </p:spPr>
      </p:pic>
      <p:pic>
        <p:nvPicPr>
          <p:cNvPr id="5" name="Picture 2" descr="E:\MAESTROS 2K18\Maestros AP\DAy 1\IMG_0180.JPG"/>
          <p:cNvPicPr>
            <a:picLocks noChangeAspect="1" noChangeArrowheads="1"/>
          </p:cNvPicPr>
          <p:nvPr/>
        </p:nvPicPr>
        <p:blipFill>
          <a:blip r:embed="rId4" cstate="print"/>
          <a:srcRect l="26667" t="20000" r="15000"/>
          <a:stretch>
            <a:fillRect/>
          </a:stretch>
        </p:blipFill>
        <p:spPr bwMode="auto">
          <a:xfrm>
            <a:off x="6172200" y="228600"/>
            <a:ext cx="2667000" cy="5486400"/>
          </a:xfrm>
          <a:prstGeom prst="rect">
            <a:avLst/>
          </a:prstGeom>
          <a:noFill/>
        </p:spPr>
      </p:pic>
      <p:sp>
        <p:nvSpPr>
          <p:cNvPr id="6" name="Rectangle 5"/>
          <p:cNvSpPr/>
          <p:nvPr/>
        </p:nvSpPr>
        <p:spPr>
          <a:xfrm>
            <a:off x="381000" y="5867400"/>
            <a:ext cx="83820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t>BBA Students in RAMP WALK (</a:t>
            </a:r>
            <a:r>
              <a:rPr lang="en-US" sz="3200" b="1" dirty="0" err="1" smtClean="0"/>
              <a:t>Lakhnavi</a:t>
            </a:r>
            <a:r>
              <a:rPr lang="en-US" sz="3200" b="1" dirty="0" smtClean="0"/>
              <a:t> theme)</a:t>
            </a:r>
            <a:endParaRPr lang="en-US" sz="3200" b="1"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E:\MAESTROS 2K18\Maestros AP\DAy 1\New folder\DSC_0266.JPG"/>
          <p:cNvPicPr>
            <a:picLocks noChangeAspect="1" noChangeArrowheads="1"/>
          </p:cNvPicPr>
          <p:nvPr/>
        </p:nvPicPr>
        <p:blipFill>
          <a:blip r:embed="rId2" cstate="print"/>
          <a:srcRect b="12255"/>
          <a:stretch>
            <a:fillRect/>
          </a:stretch>
        </p:blipFill>
        <p:spPr bwMode="auto">
          <a:xfrm>
            <a:off x="0" y="400792"/>
            <a:ext cx="9144000" cy="5314208"/>
          </a:xfrm>
          <a:prstGeom prst="rect">
            <a:avLst/>
          </a:prstGeom>
          <a:noFill/>
        </p:spPr>
      </p:pic>
      <p:sp>
        <p:nvSpPr>
          <p:cNvPr id="4" name="Rectangle 3"/>
          <p:cNvSpPr/>
          <p:nvPr/>
        </p:nvSpPr>
        <p:spPr>
          <a:xfrm>
            <a:off x="1295400" y="5791200"/>
            <a:ext cx="6858000" cy="838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smtClean="0"/>
              <a:t>EDM</a:t>
            </a:r>
            <a:r>
              <a:rPr lang="en-US" sz="4000" b="1" dirty="0" smtClean="0"/>
              <a:t> Set Up !!</a:t>
            </a:r>
            <a:endParaRPr lang="en-US" sz="4000" b="1"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MAESTROS 2K18\Maestros AP\DAy 1\New folder\DSC_0224.JPG"/>
          <p:cNvPicPr>
            <a:picLocks noChangeAspect="1" noChangeArrowheads="1"/>
          </p:cNvPicPr>
          <p:nvPr/>
        </p:nvPicPr>
        <p:blipFill>
          <a:blip r:embed="rId2" cstate="print"/>
          <a:srcRect l="30000" t="10065" b="18219"/>
          <a:stretch>
            <a:fillRect/>
          </a:stretch>
        </p:blipFill>
        <p:spPr bwMode="auto">
          <a:xfrm>
            <a:off x="2514600" y="762000"/>
            <a:ext cx="6400800" cy="4343400"/>
          </a:xfrm>
          <a:prstGeom prst="rect">
            <a:avLst/>
          </a:prstGeom>
          <a:noFill/>
        </p:spPr>
      </p:pic>
      <p:pic>
        <p:nvPicPr>
          <p:cNvPr id="4099" name="Picture 3" descr="E:\MAESTROS 2K18\Maestros AP\DAy 1\New folder\DSC_0231.JPG"/>
          <p:cNvPicPr>
            <a:picLocks noChangeAspect="1" noChangeArrowheads="1"/>
          </p:cNvPicPr>
          <p:nvPr/>
        </p:nvPicPr>
        <p:blipFill>
          <a:blip r:embed="rId3" cstate="print"/>
          <a:srcRect l="52500" t="8480" r="15000"/>
          <a:stretch>
            <a:fillRect/>
          </a:stretch>
        </p:blipFill>
        <p:spPr bwMode="auto">
          <a:xfrm>
            <a:off x="0" y="457200"/>
            <a:ext cx="2971800" cy="5542808"/>
          </a:xfrm>
          <a:prstGeom prst="rect">
            <a:avLst/>
          </a:prstGeom>
          <a:noFill/>
        </p:spPr>
      </p:pic>
      <p:sp>
        <p:nvSpPr>
          <p:cNvPr id="4" name="Rectangle 3"/>
          <p:cNvSpPr/>
          <p:nvPr/>
        </p:nvSpPr>
        <p:spPr>
          <a:xfrm>
            <a:off x="3352800" y="5334000"/>
            <a:ext cx="5257800" cy="1219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smtClean="0"/>
              <a:t>MYRIS</a:t>
            </a:r>
            <a:r>
              <a:rPr lang="en-US" sz="3200" b="1" dirty="0" smtClean="0"/>
              <a:t> , The </a:t>
            </a:r>
            <a:r>
              <a:rPr lang="en-US" sz="3200" b="1" dirty="0" err="1" smtClean="0"/>
              <a:t>EDM</a:t>
            </a:r>
            <a:r>
              <a:rPr lang="en-US" sz="3200" b="1" dirty="0" smtClean="0"/>
              <a:t> Sensation at PIET</a:t>
            </a:r>
            <a:endParaRPr lang="en-US" sz="3200" b="1"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MAESTROS 2K18\Maestros AP\DAy 1\New folder\IMG_0602.JPG"/>
          <p:cNvPicPr>
            <a:picLocks noChangeAspect="1" noChangeArrowheads="1"/>
          </p:cNvPicPr>
          <p:nvPr/>
        </p:nvPicPr>
        <p:blipFill>
          <a:blip r:embed="rId2" cstate="print"/>
          <a:srcRect t="7500" b="6250"/>
          <a:stretch>
            <a:fillRect/>
          </a:stretch>
        </p:blipFill>
        <p:spPr bwMode="auto">
          <a:xfrm>
            <a:off x="0" y="304800"/>
            <a:ext cx="9144000" cy="5257800"/>
          </a:xfrm>
          <a:prstGeom prst="rect">
            <a:avLst/>
          </a:prstGeom>
          <a:noFill/>
        </p:spPr>
      </p:pic>
      <p:sp>
        <p:nvSpPr>
          <p:cNvPr id="3" name="Rectangle 2"/>
          <p:cNvSpPr/>
          <p:nvPr/>
        </p:nvSpPr>
        <p:spPr>
          <a:xfrm>
            <a:off x="685800" y="5715000"/>
            <a:ext cx="80772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smtClean="0"/>
              <a:t>PIETians</a:t>
            </a:r>
            <a:r>
              <a:rPr lang="en-US" sz="3600" b="1" dirty="0" smtClean="0"/>
              <a:t> enjoying </a:t>
            </a:r>
            <a:r>
              <a:rPr lang="en-US" sz="3600" b="1" dirty="0" err="1" smtClean="0"/>
              <a:t>EDM</a:t>
            </a:r>
            <a:r>
              <a:rPr lang="en-US" sz="3600" b="1" dirty="0" smtClean="0"/>
              <a:t> night !!</a:t>
            </a:r>
            <a:endParaRPr lang="en-US" sz="3600" b="1"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rize distribution logo"/>
          <p:cNvPicPr>
            <a:picLocks noChangeAspect="1" noChangeArrowheads="1"/>
          </p:cNvPicPr>
          <p:nvPr/>
        </p:nvPicPr>
        <p:blipFill>
          <a:blip r:embed="rId2" cstate="print"/>
          <a:srcRect t="40105"/>
          <a:stretch>
            <a:fillRect/>
          </a:stretch>
        </p:blipFill>
        <p:spPr bwMode="auto">
          <a:xfrm>
            <a:off x="304800" y="609600"/>
            <a:ext cx="8458200" cy="2605173"/>
          </a:xfrm>
          <a:prstGeom prst="rect">
            <a:avLst/>
          </a:prstGeom>
          <a:noFill/>
        </p:spPr>
      </p:pic>
      <p:pic>
        <p:nvPicPr>
          <p:cNvPr id="1028" name="Picture 4" descr="Image result for academics logo"/>
          <p:cNvPicPr>
            <a:picLocks noChangeAspect="1" noChangeArrowheads="1"/>
          </p:cNvPicPr>
          <p:nvPr/>
        </p:nvPicPr>
        <p:blipFill>
          <a:blip r:embed="rId3" cstate="print"/>
          <a:srcRect/>
          <a:stretch>
            <a:fillRect/>
          </a:stretch>
        </p:blipFill>
        <p:spPr bwMode="auto">
          <a:xfrm>
            <a:off x="152400" y="3505200"/>
            <a:ext cx="8726303" cy="2356104"/>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Sakshi\Desktop\pics\IMG-20180130-WA0083.jpg"/>
          <p:cNvPicPr>
            <a:picLocks noChangeAspect="1" noChangeArrowheads="1"/>
          </p:cNvPicPr>
          <p:nvPr/>
        </p:nvPicPr>
        <p:blipFill>
          <a:blip r:embed="rId2" cstate="print"/>
          <a:srcRect l="4167" t="8020"/>
          <a:stretch>
            <a:fillRect/>
          </a:stretch>
        </p:blipFill>
        <p:spPr bwMode="auto">
          <a:xfrm>
            <a:off x="152400" y="2438400"/>
            <a:ext cx="8763000" cy="1900238"/>
          </a:xfrm>
          <a:prstGeom prst="rect">
            <a:avLst/>
          </a:prstGeom>
          <a:noFill/>
        </p:spPr>
      </p:pic>
      <p:pic>
        <p:nvPicPr>
          <p:cNvPr id="43011" name="Picture 3" descr="C:\Users\Sakshi\Desktop\pics\IMG-20180130-WA0082.jpg"/>
          <p:cNvPicPr>
            <a:picLocks noChangeAspect="1" noChangeArrowheads="1"/>
          </p:cNvPicPr>
          <p:nvPr/>
        </p:nvPicPr>
        <p:blipFill>
          <a:blip r:embed="rId3" cstate="print"/>
          <a:srcRect l="5000" t="9106" r="3333" b="10693"/>
          <a:stretch>
            <a:fillRect/>
          </a:stretch>
        </p:blipFill>
        <p:spPr bwMode="auto">
          <a:xfrm>
            <a:off x="152400" y="4419600"/>
            <a:ext cx="8610600" cy="2286000"/>
          </a:xfrm>
          <a:prstGeom prst="rect">
            <a:avLst/>
          </a:prstGeom>
          <a:noFill/>
        </p:spPr>
      </p:pic>
      <p:pic>
        <p:nvPicPr>
          <p:cNvPr id="1026" name="Picture 2" descr="C:\Users\Sakshi\Desktop\pics\IMG-20180130-WA0081.jpg"/>
          <p:cNvPicPr>
            <a:picLocks noChangeAspect="1" noChangeArrowheads="1"/>
          </p:cNvPicPr>
          <p:nvPr/>
        </p:nvPicPr>
        <p:blipFill>
          <a:blip r:embed="rId4" cstate="print"/>
          <a:srcRect l="3125" t="8955" r="10000"/>
          <a:stretch>
            <a:fillRect/>
          </a:stretch>
        </p:blipFill>
        <p:spPr bwMode="auto">
          <a:xfrm>
            <a:off x="152400" y="228600"/>
            <a:ext cx="8686800" cy="2133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38400" y="3733800"/>
            <a:ext cx="2819400" cy="1447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b="1" dirty="0" smtClean="0"/>
              <a:t>Happy New Year 2018</a:t>
            </a:r>
          </a:p>
          <a:p>
            <a:endParaRPr lang="en-US" b="1" dirty="0" smtClean="0"/>
          </a:p>
          <a:p>
            <a:r>
              <a:rPr lang="en-US" b="1" dirty="0" smtClean="0"/>
              <a:t>Chief Editor</a:t>
            </a:r>
          </a:p>
          <a:p>
            <a:r>
              <a:rPr lang="en-US" b="1" dirty="0" err="1" smtClean="0"/>
              <a:t>Jagmohan</a:t>
            </a:r>
            <a:r>
              <a:rPr lang="en-US" b="1" dirty="0" smtClean="0"/>
              <a:t> </a:t>
            </a:r>
            <a:r>
              <a:rPr lang="en-US" b="1" dirty="0" err="1" smtClean="0"/>
              <a:t>Malhotra</a:t>
            </a:r>
            <a:endParaRPr lang="en-US" b="1" dirty="0"/>
          </a:p>
        </p:txBody>
      </p:sp>
      <p:sp>
        <p:nvSpPr>
          <p:cNvPr id="4" name="Rectangle 3"/>
          <p:cNvSpPr/>
          <p:nvPr/>
        </p:nvSpPr>
        <p:spPr>
          <a:xfrm>
            <a:off x="2286000" y="228600"/>
            <a:ext cx="6553200" cy="3139321"/>
          </a:xfrm>
          <a:prstGeom prst="rect">
            <a:avLst/>
          </a:prstGeom>
        </p:spPr>
        <p:txBody>
          <a:bodyPr wrap="square">
            <a:spAutoFit/>
          </a:bodyPr>
          <a:lstStyle/>
          <a:p>
            <a:r>
              <a:rPr lang="en-US" dirty="0" smtClean="0"/>
              <a:t>As you fall into the ‘FABULOUS’ February, you must start with clear goals and targets with a perfect planning to achieve what you aspire.</a:t>
            </a:r>
            <a:br>
              <a:rPr lang="en-US" dirty="0" smtClean="0"/>
            </a:br>
            <a:r>
              <a:rPr lang="en-US" dirty="0" smtClean="0"/>
              <a:t/>
            </a:r>
            <a:br>
              <a:rPr lang="en-US" dirty="0" smtClean="0"/>
            </a:br>
            <a:r>
              <a:rPr lang="en-US" dirty="0" smtClean="0"/>
              <a:t>This will be first E-magazine of BBA for the current year and on a happy note we have additions to the editorial team with Ms. </a:t>
            </a:r>
            <a:r>
              <a:rPr lang="en-US" dirty="0" err="1" smtClean="0"/>
              <a:t>Simranjeet</a:t>
            </a:r>
            <a:r>
              <a:rPr lang="en-US" dirty="0" smtClean="0"/>
              <a:t> &amp; Ms. </a:t>
            </a:r>
            <a:r>
              <a:rPr lang="en-US" dirty="0" err="1" smtClean="0"/>
              <a:t>Simran</a:t>
            </a:r>
            <a:r>
              <a:rPr lang="en-US" dirty="0" smtClean="0"/>
              <a:t> </a:t>
            </a:r>
            <a:r>
              <a:rPr lang="en-US" dirty="0" err="1" smtClean="0"/>
              <a:t>Verma</a:t>
            </a:r>
            <a:r>
              <a:rPr lang="en-US" dirty="0" smtClean="0"/>
              <a:t> joining the existing team. We can all expect a lot new things because young minds always come with newer ideas.</a:t>
            </a:r>
            <a:br>
              <a:rPr lang="en-US" dirty="0" smtClean="0"/>
            </a:br>
            <a:r>
              <a:rPr lang="en-US" dirty="0" smtClean="0"/>
              <a:t/>
            </a:r>
            <a:br>
              <a:rPr lang="en-US" dirty="0" smtClean="0"/>
            </a:br>
            <a:r>
              <a:rPr lang="en-US" dirty="0" smtClean="0"/>
              <a:t>Let us wait and watch for exciting moments in times to come.</a:t>
            </a:r>
            <a:endParaRPr lang="en-US" dirty="0"/>
          </a:p>
        </p:txBody>
      </p:sp>
      <p:pic>
        <p:nvPicPr>
          <p:cNvPr id="5" name="Picture 2" descr="C:\Users\piet.9WFUVIFXATVVK7Z\Desktop\IMG-20180125-WA0023.jpg"/>
          <p:cNvPicPr>
            <a:picLocks noChangeAspect="1" noChangeArrowheads="1"/>
          </p:cNvPicPr>
          <p:nvPr/>
        </p:nvPicPr>
        <p:blipFill>
          <a:blip r:embed="rId2" cstate="print"/>
          <a:srcRect t="13333" r="36667" b="48018"/>
          <a:stretch>
            <a:fillRect/>
          </a:stretch>
        </p:blipFill>
        <p:spPr bwMode="auto">
          <a:xfrm>
            <a:off x="152400" y="533400"/>
            <a:ext cx="2133600" cy="1600200"/>
          </a:xfrm>
          <a:prstGeom prst="rect">
            <a:avLst/>
          </a:prstGeom>
          <a:noFill/>
        </p:spPr>
      </p:pic>
      <p:pic>
        <p:nvPicPr>
          <p:cNvPr id="6" name="Picture 2" descr="C:\Users\piet.9WFUVIFXATVVK7Z\Desktop\2018-01-25-10-04-36-896.jpg"/>
          <p:cNvPicPr>
            <a:picLocks noChangeAspect="1" noChangeArrowheads="1"/>
          </p:cNvPicPr>
          <p:nvPr/>
        </p:nvPicPr>
        <p:blipFill>
          <a:blip r:embed="rId3" cstate="print">
            <a:lum bright="10000"/>
          </a:blip>
          <a:srcRect l="10370" t="14444" r="27778" b="50000"/>
          <a:stretch>
            <a:fillRect/>
          </a:stretch>
        </p:blipFill>
        <p:spPr bwMode="auto">
          <a:xfrm>
            <a:off x="152400" y="2590800"/>
            <a:ext cx="2209800" cy="1693739"/>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akshi\Desktop\pics\IMG-20180118-WA0028.jpg"/>
          <p:cNvPicPr>
            <a:picLocks noChangeAspect="1" noChangeArrowheads="1"/>
          </p:cNvPicPr>
          <p:nvPr/>
        </p:nvPicPr>
        <p:blipFill>
          <a:blip r:embed="rId2" cstate="print"/>
          <a:srcRect b="80259"/>
          <a:stretch>
            <a:fillRect/>
          </a:stretch>
        </p:blipFill>
        <p:spPr bwMode="auto">
          <a:xfrm>
            <a:off x="228600" y="838200"/>
            <a:ext cx="8688407" cy="1143000"/>
          </a:xfrm>
          <a:prstGeom prst="rect">
            <a:avLst/>
          </a:prstGeom>
          <a:noFill/>
        </p:spPr>
      </p:pic>
      <p:pic>
        <p:nvPicPr>
          <p:cNvPr id="54274" name="Picture 2" descr="Image result for day 2 logo"/>
          <p:cNvPicPr>
            <a:picLocks noChangeAspect="1" noChangeArrowheads="1"/>
          </p:cNvPicPr>
          <p:nvPr/>
        </p:nvPicPr>
        <p:blipFill>
          <a:blip r:embed="rId3" cstate="print"/>
          <a:srcRect/>
          <a:stretch>
            <a:fillRect/>
          </a:stretch>
        </p:blipFill>
        <p:spPr bwMode="auto">
          <a:xfrm>
            <a:off x="838200" y="2590800"/>
            <a:ext cx="7239000" cy="2807125"/>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323.JPG"/>
          <p:cNvPicPr>
            <a:picLocks noChangeAspect="1"/>
          </p:cNvPicPr>
          <p:nvPr/>
        </p:nvPicPr>
        <p:blipFill>
          <a:blip r:embed="rId2" cstate="print"/>
          <a:stretch>
            <a:fillRect/>
          </a:stretch>
        </p:blipFill>
        <p:spPr>
          <a:xfrm>
            <a:off x="609600" y="0"/>
            <a:ext cx="7772400" cy="5181600"/>
          </a:xfrm>
          <a:prstGeom prst="rect">
            <a:avLst/>
          </a:prstGeom>
        </p:spPr>
      </p:pic>
      <p:sp>
        <p:nvSpPr>
          <p:cNvPr id="3" name="Rectangle 2"/>
          <p:cNvSpPr/>
          <p:nvPr/>
        </p:nvSpPr>
        <p:spPr>
          <a:xfrm>
            <a:off x="685800" y="5410200"/>
            <a:ext cx="7696200" cy="1143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smtClean="0"/>
              <a:t>Bhangra</a:t>
            </a:r>
            <a:r>
              <a:rPr lang="en-US" sz="2400" b="1" dirty="0" smtClean="0"/>
              <a:t> Team from PIET participated in Maestros </a:t>
            </a:r>
            <a:r>
              <a:rPr lang="en-US" sz="2400" b="1" dirty="0" err="1" smtClean="0"/>
              <a:t>2K18</a:t>
            </a:r>
            <a:r>
              <a:rPr lang="en-US" sz="2400" b="1" dirty="0" smtClean="0"/>
              <a:t> in which Prince, </a:t>
            </a:r>
            <a:r>
              <a:rPr lang="en-US" sz="2400" b="1" dirty="0" err="1" smtClean="0"/>
              <a:t>Chetna</a:t>
            </a:r>
            <a:r>
              <a:rPr lang="en-US" sz="2400" b="1" dirty="0" smtClean="0"/>
              <a:t> students of BBA Department also participated and presented an enthusiastic performance</a:t>
            </a:r>
            <a:r>
              <a:rPr lang="en-US" dirty="0" smtClean="0"/>
              <a:t>.</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E:\MAESTROS 2K18\Ratul\day 2\IMG_1428.JPG"/>
          <p:cNvPicPr>
            <a:picLocks noChangeAspect="1" noChangeArrowheads="1"/>
          </p:cNvPicPr>
          <p:nvPr/>
        </p:nvPicPr>
        <p:blipFill>
          <a:blip r:embed="rId2" cstate="print">
            <a:lum bright="10000"/>
          </a:blip>
          <a:srcRect t="16667" b="15555"/>
          <a:stretch>
            <a:fillRect/>
          </a:stretch>
        </p:blipFill>
        <p:spPr bwMode="auto">
          <a:xfrm>
            <a:off x="1828800" y="304800"/>
            <a:ext cx="5181600" cy="4648200"/>
          </a:xfrm>
          <a:prstGeom prst="rect">
            <a:avLst/>
          </a:prstGeom>
          <a:noFill/>
        </p:spPr>
      </p:pic>
      <p:sp>
        <p:nvSpPr>
          <p:cNvPr id="3" name="Rectangle 2"/>
          <p:cNvSpPr/>
          <p:nvPr/>
        </p:nvSpPr>
        <p:spPr>
          <a:xfrm>
            <a:off x="457200" y="5181600"/>
            <a:ext cx="7924800" cy="1371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Day-2 was all about cultural activities in which many good colleges from Delhi, </a:t>
            </a:r>
            <a:r>
              <a:rPr lang="en-US" sz="2400" b="1" dirty="0" err="1" smtClean="0"/>
              <a:t>Sonipat</a:t>
            </a:r>
            <a:r>
              <a:rPr lang="en-US" sz="2400" b="1" dirty="0" smtClean="0"/>
              <a:t>, </a:t>
            </a:r>
            <a:r>
              <a:rPr lang="en-US" sz="2400" b="1" dirty="0" err="1" smtClean="0"/>
              <a:t>Karnal</a:t>
            </a:r>
            <a:r>
              <a:rPr lang="en-US" sz="2400" b="1" dirty="0" smtClean="0"/>
              <a:t> and Panipat participated in group dance, play, and singing. </a:t>
            </a:r>
            <a:endParaRPr lang="en-US" sz="2400" b="1"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1413.JPG"/>
          <p:cNvPicPr>
            <a:picLocks noChangeAspect="1"/>
          </p:cNvPicPr>
          <p:nvPr/>
        </p:nvPicPr>
        <p:blipFill>
          <a:blip r:embed="rId2" cstate="print"/>
          <a:stretch>
            <a:fillRect/>
          </a:stretch>
        </p:blipFill>
        <p:spPr>
          <a:xfrm>
            <a:off x="0" y="381000"/>
            <a:ext cx="9144000" cy="609600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454.JPG"/>
          <p:cNvPicPr>
            <a:picLocks noChangeAspect="1"/>
          </p:cNvPicPr>
          <p:nvPr/>
        </p:nvPicPr>
        <p:blipFill>
          <a:blip r:embed="rId2" cstate="print">
            <a:lum bright="10000"/>
          </a:blip>
          <a:stretch>
            <a:fillRect/>
          </a:stretch>
        </p:blipFill>
        <p:spPr>
          <a:xfrm>
            <a:off x="0" y="381000"/>
            <a:ext cx="9144000" cy="609600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501.JPG"/>
          <p:cNvPicPr>
            <a:picLocks noChangeAspect="1"/>
          </p:cNvPicPr>
          <p:nvPr/>
        </p:nvPicPr>
        <p:blipFill>
          <a:blip r:embed="rId2" cstate="print">
            <a:lum bright="10000"/>
          </a:blip>
          <a:stretch>
            <a:fillRect/>
          </a:stretch>
        </p:blipFill>
        <p:spPr>
          <a:xfrm>
            <a:off x="0" y="381000"/>
            <a:ext cx="9144000" cy="609600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akshi\Desktop\pics\IMG-20180118-WA0028.jpg"/>
          <p:cNvPicPr>
            <a:picLocks noChangeAspect="1" noChangeArrowheads="1"/>
          </p:cNvPicPr>
          <p:nvPr/>
        </p:nvPicPr>
        <p:blipFill>
          <a:blip r:embed="rId2" cstate="print"/>
          <a:srcRect b="80259"/>
          <a:stretch>
            <a:fillRect/>
          </a:stretch>
        </p:blipFill>
        <p:spPr bwMode="auto">
          <a:xfrm>
            <a:off x="304800" y="152400"/>
            <a:ext cx="8688407" cy="1295400"/>
          </a:xfrm>
          <a:prstGeom prst="rect">
            <a:avLst/>
          </a:prstGeom>
          <a:noFill/>
        </p:spPr>
      </p:pic>
      <p:pic>
        <p:nvPicPr>
          <p:cNvPr id="55298" name="Picture 2" descr="Image result for day 3 logo"/>
          <p:cNvPicPr>
            <a:picLocks noChangeAspect="1" noChangeArrowheads="1"/>
          </p:cNvPicPr>
          <p:nvPr/>
        </p:nvPicPr>
        <p:blipFill>
          <a:blip r:embed="rId3" cstate="print"/>
          <a:srcRect l="16250" t="20930" r="19375" b="27907"/>
          <a:stretch>
            <a:fillRect/>
          </a:stretch>
        </p:blipFill>
        <p:spPr bwMode="auto">
          <a:xfrm>
            <a:off x="990600" y="1752600"/>
            <a:ext cx="6887548" cy="1676400"/>
          </a:xfrm>
          <a:prstGeom prst="rect">
            <a:avLst/>
          </a:prstGeom>
          <a:noFill/>
        </p:spPr>
      </p:pic>
      <p:pic>
        <p:nvPicPr>
          <p:cNvPr id="55300" name="Picture 4" descr="Image result for star night logo"/>
          <p:cNvPicPr>
            <a:picLocks noChangeAspect="1" noChangeArrowheads="1"/>
          </p:cNvPicPr>
          <p:nvPr/>
        </p:nvPicPr>
        <p:blipFill>
          <a:blip r:embed="rId4" cstate="print"/>
          <a:srcRect t="25333" b="37333"/>
          <a:stretch>
            <a:fillRect/>
          </a:stretch>
        </p:blipFill>
        <p:spPr bwMode="auto">
          <a:xfrm>
            <a:off x="1447800" y="4038600"/>
            <a:ext cx="5715000" cy="213360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D:\PICS\Star Night 2 Feb 2k18 Part-1\IMG_1925.JPG"/>
          <p:cNvPicPr>
            <a:picLocks noChangeAspect="1" noChangeArrowheads="1"/>
          </p:cNvPicPr>
          <p:nvPr/>
        </p:nvPicPr>
        <p:blipFill>
          <a:blip r:embed="rId2" cstate="print">
            <a:lum bright="10000"/>
          </a:blip>
          <a:srcRect b="15556"/>
          <a:stretch>
            <a:fillRect/>
          </a:stretch>
        </p:blipFill>
        <p:spPr bwMode="auto">
          <a:xfrm>
            <a:off x="228600" y="0"/>
            <a:ext cx="4572000" cy="5791200"/>
          </a:xfrm>
          <a:prstGeom prst="rect">
            <a:avLst/>
          </a:prstGeom>
          <a:noFill/>
        </p:spPr>
      </p:pic>
      <p:pic>
        <p:nvPicPr>
          <p:cNvPr id="102403" name="Picture 3" descr="D:\PICS\Star Night 2 Feb 2k18 Part-1\IMG_1962.JPG"/>
          <p:cNvPicPr>
            <a:picLocks noChangeAspect="1" noChangeArrowheads="1"/>
          </p:cNvPicPr>
          <p:nvPr/>
        </p:nvPicPr>
        <p:blipFill>
          <a:blip r:embed="rId3" cstate="print">
            <a:lum bright="10000"/>
          </a:blip>
          <a:srcRect b="15556"/>
          <a:stretch>
            <a:fillRect/>
          </a:stretch>
        </p:blipFill>
        <p:spPr bwMode="auto">
          <a:xfrm>
            <a:off x="4876800" y="0"/>
            <a:ext cx="4114800" cy="5791200"/>
          </a:xfrm>
          <a:prstGeom prst="rect">
            <a:avLst/>
          </a:prstGeom>
          <a:noFill/>
        </p:spPr>
      </p:pic>
      <p:sp>
        <p:nvSpPr>
          <p:cNvPr id="4" name="Rectangle 3"/>
          <p:cNvSpPr/>
          <p:nvPr/>
        </p:nvSpPr>
        <p:spPr>
          <a:xfrm>
            <a:off x="304800" y="5943600"/>
            <a:ext cx="8610600"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smtClean="0"/>
              <a:t>Jayvijay</a:t>
            </a:r>
            <a:r>
              <a:rPr lang="en-US" sz="4400" b="1" dirty="0" smtClean="0"/>
              <a:t> </a:t>
            </a:r>
            <a:r>
              <a:rPr lang="en-US" sz="4400" b="1" dirty="0" err="1" smtClean="0"/>
              <a:t>Sachan</a:t>
            </a:r>
            <a:r>
              <a:rPr lang="en-US" sz="4400" b="1" dirty="0" smtClean="0"/>
              <a:t> at PIET</a:t>
            </a:r>
            <a:endParaRPr lang="en-US" sz="4400" b="1"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D:\PICS\Star Night 2 Feb 2k18\DSC_0029.JPG"/>
          <p:cNvPicPr>
            <a:picLocks noChangeAspect="1" noChangeArrowheads="1"/>
          </p:cNvPicPr>
          <p:nvPr/>
        </p:nvPicPr>
        <p:blipFill>
          <a:blip r:embed="rId2" cstate="print">
            <a:lum bright="10000"/>
          </a:blip>
          <a:srcRect b="18888"/>
          <a:stretch>
            <a:fillRect/>
          </a:stretch>
        </p:blipFill>
        <p:spPr bwMode="auto">
          <a:xfrm>
            <a:off x="0" y="0"/>
            <a:ext cx="4542312" cy="5562600"/>
          </a:xfrm>
          <a:prstGeom prst="rect">
            <a:avLst/>
          </a:prstGeom>
          <a:noFill/>
        </p:spPr>
      </p:pic>
      <p:pic>
        <p:nvPicPr>
          <p:cNvPr id="101379" name="Picture 3" descr="D:\PICS\Star Night 2 Feb 2k18\IMG_2450.JPG"/>
          <p:cNvPicPr>
            <a:picLocks noChangeAspect="1" noChangeArrowheads="1"/>
          </p:cNvPicPr>
          <p:nvPr/>
        </p:nvPicPr>
        <p:blipFill>
          <a:blip r:embed="rId3" cstate="print">
            <a:lum bright="10000"/>
          </a:blip>
          <a:srcRect t="18889"/>
          <a:stretch>
            <a:fillRect/>
          </a:stretch>
        </p:blipFill>
        <p:spPr bwMode="auto">
          <a:xfrm>
            <a:off x="4572000" y="0"/>
            <a:ext cx="4572000" cy="5562600"/>
          </a:xfrm>
          <a:prstGeom prst="rect">
            <a:avLst/>
          </a:prstGeom>
          <a:noFill/>
        </p:spPr>
      </p:pic>
      <p:sp>
        <p:nvSpPr>
          <p:cNvPr id="4" name="Rectangle 3"/>
          <p:cNvSpPr/>
          <p:nvPr/>
        </p:nvSpPr>
        <p:spPr>
          <a:xfrm>
            <a:off x="609600" y="5715000"/>
            <a:ext cx="78486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dirty="0" smtClean="0"/>
              <a:t>NINJA at PIET</a:t>
            </a:r>
            <a:endParaRPr lang="en-US" sz="5400" b="1"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B_IMG_1520328958236.jpg"/>
          <p:cNvPicPr>
            <a:picLocks noChangeAspect="1"/>
          </p:cNvPicPr>
          <p:nvPr/>
        </p:nvPicPr>
        <p:blipFill>
          <a:blip r:embed="rId2" cstate="print"/>
          <a:srcRect t="23709"/>
          <a:stretch>
            <a:fillRect/>
          </a:stretch>
        </p:blipFill>
        <p:spPr>
          <a:xfrm>
            <a:off x="0" y="533400"/>
            <a:ext cx="9144000" cy="4643437"/>
          </a:xfrm>
          <a:prstGeom prst="rect">
            <a:avLst/>
          </a:prstGeom>
        </p:spPr>
      </p:pic>
      <p:sp>
        <p:nvSpPr>
          <p:cNvPr id="4" name="Rectangle 3"/>
          <p:cNvSpPr/>
          <p:nvPr/>
        </p:nvSpPr>
        <p:spPr>
          <a:xfrm>
            <a:off x="381000" y="5410200"/>
            <a:ext cx="8229600" cy="1219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NINJA (A very famous Punjabi singer) Performing on STAR NIGHT Of Maestros </a:t>
            </a:r>
            <a:r>
              <a:rPr lang="en-US" sz="2800" b="1" dirty="0" err="1" smtClean="0"/>
              <a:t>Xtreme</a:t>
            </a:r>
            <a:r>
              <a:rPr lang="en-US" sz="2800" b="1" dirty="0" smtClean="0"/>
              <a:t> </a:t>
            </a:r>
            <a:r>
              <a:rPr lang="en-US" sz="2800" b="1" dirty="0" err="1" smtClean="0"/>
              <a:t>2k18</a:t>
            </a:r>
            <a:endParaRPr lang="en-US" sz="2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eep-calm-i-m-head-of-department-3.png"/>
          <p:cNvPicPr>
            <a:picLocks noChangeAspect="1"/>
          </p:cNvPicPr>
          <p:nvPr/>
        </p:nvPicPr>
        <p:blipFill>
          <a:blip r:embed="rId2" cstate="print"/>
          <a:srcRect t="64667"/>
          <a:stretch>
            <a:fillRect/>
          </a:stretch>
        </p:blipFill>
        <p:spPr>
          <a:xfrm>
            <a:off x="4114800" y="2125394"/>
            <a:ext cx="4800600" cy="21418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a:xfrm>
            <a:off x="304800" y="6019800"/>
            <a:ext cx="8686800" cy="1143000"/>
          </a:xfrm>
        </p:spPr>
        <p:txBody>
          <a:bodyPr>
            <a:normAutofit fontScale="90000"/>
          </a:bodyPr>
          <a:lstStyle/>
          <a:p>
            <a:r>
              <a:rPr lang="en-US" b="1" i="1" dirty="0" smtClean="0">
                <a:latin typeface="Times New Roman" pitchFamily="18" charset="0"/>
                <a:cs typeface="Times New Roman" pitchFamily="18" charset="0"/>
              </a:rPr>
              <a:t>Dr. </a:t>
            </a:r>
            <a:r>
              <a:rPr lang="en-US" b="1" i="1" dirty="0" err="1" smtClean="0">
                <a:latin typeface="Times New Roman" pitchFamily="18" charset="0"/>
                <a:cs typeface="Times New Roman" pitchFamily="18" charset="0"/>
              </a:rPr>
              <a:t>Yoginder</a:t>
            </a:r>
            <a:r>
              <a:rPr lang="en-US" b="1" i="1" dirty="0" smtClean="0">
                <a:latin typeface="Times New Roman" pitchFamily="18" charset="0"/>
                <a:cs typeface="Times New Roman" pitchFamily="18" charset="0"/>
              </a:rPr>
              <a:t> Singh </a:t>
            </a:r>
            <a:r>
              <a:rPr lang="en-US" b="1" i="1" dirty="0" err="1" smtClean="0">
                <a:latin typeface="Times New Roman" pitchFamily="18" charset="0"/>
                <a:cs typeface="Times New Roman" pitchFamily="18" charset="0"/>
              </a:rPr>
              <a:t>Kataria</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HOD</a:t>
            </a:r>
            <a:r>
              <a:rPr lang="en-US" b="1" i="1" dirty="0" smtClean="0">
                <a:latin typeface="Times New Roman" pitchFamily="18" charset="0"/>
                <a:cs typeface="Times New Roman" pitchFamily="18" charset="0"/>
              </a:rPr>
              <a:t>, BBA</a:t>
            </a:r>
            <a:br>
              <a:rPr lang="en-US" b="1" i="1" dirty="0" smtClean="0">
                <a:latin typeface="Times New Roman" pitchFamily="18" charset="0"/>
                <a:cs typeface="Times New Roman" pitchFamily="18" charset="0"/>
              </a:rPr>
            </a:br>
            <a:r>
              <a:rPr lang="en-US" dirty="0" smtClean="0"/>
              <a:t/>
            </a:r>
            <a:br>
              <a:rPr lang="en-US" dirty="0" smtClean="0"/>
            </a:br>
            <a:endParaRPr lang="en-US" dirty="0"/>
          </a:p>
        </p:txBody>
      </p:sp>
      <p:pic>
        <p:nvPicPr>
          <p:cNvPr id="1026" name="Picture 2" descr="C:\Users\piet.9WFUVIFXATVVK7Z\Downloads\PIET kataria Sir 20180129_121043.jpg"/>
          <p:cNvPicPr>
            <a:picLocks noChangeAspect="1" noChangeArrowheads="1"/>
          </p:cNvPicPr>
          <p:nvPr/>
        </p:nvPicPr>
        <p:blipFill>
          <a:blip r:embed="rId3" cstate="print"/>
          <a:srcRect l="20000" t="23750" r="16250"/>
          <a:stretch>
            <a:fillRect/>
          </a:stretch>
        </p:blipFill>
        <p:spPr bwMode="auto">
          <a:xfrm>
            <a:off x="304800" y="762000"/>
            <a:ext cx="38862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B_IMG_1520328947823.jpg"/>
          <p:cNvPicPr>
            <a:picLocks noChangeAspect="1"/>
          </p:cNvPicPr>
          <p:nvPr/>
        </p:nvPicPr>
        <p:blipFill>
          <a:blip r:embed="rId2" cstate="print">
            <a:lum bright="10000"/>
          </a:blip>
          <a:srcRect t="13693"/>
          <a:stretch>
            <a:fillRect/>
          </a:stretch>
        </p:blipFill>
        <p:spPr>
          <a:xfrm>
            <a:off x="0" y="228600"/>
            <a:ext cx="9144000" cy="5253037"/>
          </a:xfrm>
          <a:prstGeom prst="rect">
            <a:avLst/>
          </a:prstGeom>
        </p:spPr>
      </p:pic>
      <p:sp>
        <p:nvSpPr>
          <p:cNvPr id="3" name="Rectangle 2"/>
          <p:cNvSpPr/>
          <p:nvPr/>
        </p:nvSpPr>
        <p:spPr>
          <a:xfrm>
            <a:off x="685800" y="5638800"/>
            <a:ext cx="79248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smtClean="0"/>
              <a:t>Momento</a:t>
            </a:r>
            <a:r>
              <a:rPr lang="en-US" sz="2400" b="1" dirty="0" smtClean="0"/>
              <a:t> presentation to Star NINJA by PIET Dignitaries</a:t>
            </a:r>
            <a:endParaRPr lang="en-US" sz="2400" b="1"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marketing and promotion logo"/>
          <p:cNvPicPr>
            <a:picLocks noChangeAspect="1" noChangeArrowheads="1"/>
          </p:cNvPicPr>
          <p:nvPr/>
        </p:nvPicPr>
        <p:blipFill>
          <a:blip r:embed="rId2" cstate="print"/>
          <a:srcRect/>
          <a:stretch>
            <a:fillRect/>
          </a:stretch>
        </p:blipFill>
        <p:spPr bwMode="auto">
          <a:xfrm>
            <a:off x="228600" y="0"/>
            <a:ext cx="2699657" cy="2362200"/>
          </a:xfrm>
          <a:prstGeom prst="rect">
            <a:avLst/>
          </a:prstGeom>
          <a:noFill/>
        </p:spPr>
      </p:pic>
      <p:sp>
        <p:nvSpPr>
          <p:cNvPr id="14340" name="AutoShape 4" descr="Image result for marketing and promotion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Image result for marketing and promotion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download.jpg"/>
          <p:cNvPicPr>
            <a:picLocks noChangeAspect="1"/>
          </p:cNvPicPr>
          <p:nvPr/>
        </p:nvPicPr>
        <p:blipFill>
          <a:blip r:embed="rId3" cstate="print"/>
          <a:stretch>
            <a:fillRect/>
          </a:stretch>
        </p:blipFill>
        <p:spPr>
          <a:xfrm>
            <a:off x="381000" y="1981200"/>
            <a:ext cx="3417160" cy="4267200"/>
          </a:xfrm>
          <a:prstGeom prst="rect">
            <a:avLst/>
          </a:prstGeom>
        </p:spPr>
      </p:pic>
      <p:pic>
        <p:nvPicPr>
          <p:cNvPr id="6" name="Picture 5" descr="q-marketing-logo-8C31C86E3E-seeklogo.com.gif"/>
          <p:cNvPicPr>
            <a:picLocks noChangeAspect="1"/>
          </p:cNvPicPr>
          <p:nvPr/>
        </p:nvPicPr>
        <p:blipFill>
          <a:blip r:embed="rId4" cstate="print"/>
          <a:srcRect t="28000" b="20000"/>
          <a:stretch>
            <a:fillRect/>
          </a:stretch>
        </p:blipFill>
        <p:spPr>
          <a:xfrm>
            <a:off x="5181600" y="228600"/>
            <a:ext cx="3124200" cy="1624584"/>
          </a:xfrm>
          <a:prstGeom prst="rect">
            <a:avLst/>
          </a:prstGeom>
        </p:spPr>
      </p:pic>
      <p:sp>
        <p:nvSpPr>
          <p:cNvPr id="7" name="Rectangle 6"/>
          <p:cNvSpPr/>
          <p:nvPr/>
        </p:nvSpPr>
        <p:spPr>
          <a:xfrm>
            <a:off x="3886200" y="1752600"/>
            <a:ext cx="5029200" cy="472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dirty="0" smtClean="0"/>
              <a:t>Marketing team Maestros </a:t>
            </a:r>
            <a:r>
              <a:rPr lang="en-US" sz="2400" dirty="0" err="1" smtClean="0"/>
              <a:t>Xtreme</a:t>
            </a:r>
            <a:r>
              <a:rPr lang="en-US" sz="2400" dirty="0" smtClean="0"/>
              <a:t> </a:t>
            </a:r>
            <a:r>
              <a:rPr lang="en-US" sz="2400" dirty="0" err="1" smtClean="0"/>
              <a:t>2k18</a:t>
            </a:r>
            <a:r>
              <a:rPr lang="en-US" sz="2400" dirty="0" smtClean="0"/>
              <a:t> was headed by </a:t>
            </a:r>
            <a:r>
              <a:rPr lang="en-US" sz="2400" b="1" dirty="0" smtClean="0"/>
              <a:t>Dr. Yoginder Singh Kataria, HOD, BBA, PIET </a:t>
            </a:r>
            <a:r>
              <a:rPr lang="en-US" sz="2400" dirty="0" smtClean="0"/>
              <a:t>along with Dr. </a:t>
            </a:r>
            <a:r>
              <a:rPr lang="en-US" sz="2400" dirty="0" err="1" smtClean="0"/>
              <a:t>Sandeep</a:t>
            </a:r>
            <a:r>
              <a:rPr lang="en-US" sz="2400" smtClean="0"/>
              <a:t>, students </a:t>
            </a:r>
            <a:r>
              <a:rPr lang="en-US" sz="2400" dirty="0" smtClean="0"/>
              <a:t>from various streams but maximum were from BBA Department.</a:t>
            </a:r>
          </a:p>
          <a:p>
            <a:pPr algn="just"/>
            <a:r>
              <a:rPr lang="en-US" sz="2400" dirty="0" smtClean="0"/>
              <a:t>The work done by Marketing team was worth appreciating. And it lead to success of the Maestros. </a:t>
            </a:r>
          </a:p>
          <a:p>
            <a:pPr algn="just"/>
            <a:r>
              <a:rPr lang="en-US" sz="2400" dirty="0" smtClean="0"/>
              <a:t> All thanks to BBA HOD Dr. Yoginder Singh Kataria, for proper guidance to the students which helped them a lot during this.</a:t>
            </a:r>
            <a:endParaRPr lang="en-US" sz="24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ICS\Certificate Distribution To Marketing Team Maestros\DSC_0003.JPG"/>
          <p:cNvPicPr>
            <a:picLocks noChangeAspect="1" noChangeArrowheads="1"/>
          </p:cNvPicPr>
          <p:nvPr/>
        </p:nvPicPr>
        <p:blipFill>
          <a:blip r:embed="rId2" cstate="print"/>
          <a:srcRect t="8640" r="8333" b="9893"/>
          <a:stretch>
            <a:fillRect/>
          </a:stretch>
        </p:blipFill>
        <p:spPr bwMode="auto">
          <a:xfrm>
            <a:off x="304800" y="381000"/>
            <a:ext cx="8382000" cy="4953000"/>
          </a:xfrm>
          <a:prstGeom prst="rect">
            <a:avLst/>
          </a:prstGeom>
          <a:noFill/>
        </p:spPr>
      </p:pic>
      <p:sp>
        <p:nvSpPr>
          <p:cNvPr id="3" name="Rectangle 2"/>
          <p:cNvSpPr/>
          <p:nvPr/>
        </p:nvSpPr>
        <p:spPr>
          <a:xfrm>
            <a:off x="457200" y="5562600"/>
            <a:ext cx="80010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smtClean="0"/>
              <a:t>Jigyasa</a:t>
            </a:r>
            <a:r>
              <a:rPr lang="en-US" sz="3600" b="1" dirty="0" smtClean="0"/>
              <a:t> </a:t>
            </a:r>
            <a:r>
              <a:rPr lang="en-US" sz="3600" b="1" dirty="0" err="1" smtClean="0"/>
              <a:t>Khurana</a:t>
            </a:r>
            <a:r>
              <a:rPr lang="en-US" sz="3600" b="1" dirty="0" smtClean="0"/>
              <a:t>, BBA-2</a:t>
            </a:r>
            <a:r>
              <a:rPr lang="en-US" sz="3600" b="1" baseline="30000" dirty="0" smtClean="0"/>
              <a:t>nd</a:t>
            </a:r>
            <a:r>
              <a:rPr lang="en-US" sz="3600" b="1" dirty="0" smtClean="0"/>
              <a:t> Year</a:t>
            </a:r>
            <a:endParaRPr lang="en-US" sz="3600" b="1"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PICS\Certificate Distribution To Marketing Team Maestros\DSC_0012.JPG"/>
          <p:cNvPicPr>
            <a:picLocks noChangeAspect="1" noChangeArrowheads="1"/>
          </p:cNvPicPr>
          <p:nvPr/>
        </p:nvPicPr>
        <p:blipFill>
          <a:blip r:embed="rId2" cstate="print"/>
          <a:srcRect t="22427"/>
          <a:stretch>
            <a:fillRect/>
          </a:stretch>
        </p:blipFill>
        <p:spPr bwMode="auto">
          <a:xfrm>
            <a:off x="0" y="457200"/>
            <a:ext cx="9144000" cy="4716293"/>
          </a:xfrm>
          <a:prstGeom prst="rect">
            <a:avLst/>
          </a:prstGeom>
          <a:noFill/>
        </p:spPr>
      </p:pic>
      <p:sp>
        <p:nvSpPr>
          <p:cNvPr id="3" name="Rectangle 2"/>
          <p:cNvSpPr/>
          <p:nvPr/>
        </p:nvSpPr>
        <p:spPr>
          <a:xfrm>
            <a:off x="304800" y="5562600"/>
            <a:ext cx="83058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smtClean="0"/>
              <a:t>Rohit</a:t>
            </a:r>
            <a:r>
              <a:rPr lang="en-US" sz="4400" b="1" dirty="0" smtClean="0"/>
              <a:t> Kumar, BBA 2</a:t>
            </a:r>
            <a:r>
              <a:rPr lang="en-US" sz="4400" b="1" baseline="30000" dirty="0" smtClean="0"/>
              <a:t>nd</a:t>
            </a:r>
            <a:r>
              <a:rPr lang="en-US" sz="4400" b="1" dirty="0" smtClean="0"/>
              <a:t> Year</a:t>
            </a:r>
            <a:endParaRPr lang="en-US" sz="4400" b="1"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PICS\Certificate Distribution To Marketing Team Maestros\DSC_0014.JPG"/>
          <p:cNvPicPr>
            <a:picLocks noChangeAspect="1" noChangeArrowheads="1"/>
          </p:cNvPicPr>
          <p:nvPr/>
        </p:nvPicPr>
        <p:blipFill>
          <a:blip r:embed="rId2" cstate="print"/>
          <a:srcRect t="27440"/>
          <a:stretch>
            <a:fillRect/>
          </a:stretch>
        </p:blipFill>
        <p:spPr bwMode="auto">
          <a:xfrm>
            <a:off x="0" y="457200"/>
            <a:ext cx="9144000" cy="4411493"/>
          </a:xfrm>
          <a:prstGeom prst="rect">
            <a:avLst/>
          </a:prstGeom>
          <a:noFill/>
        </p:spPr>
      </p:pic>
      <p:sp>
        <p:nvSpPr>
          <p:cNvPr id="3" name="Rectangle 2"/>
          <p:cNvSpPr/>
          <p:nvPr/>
        </p:nvSpPr>
        <p:spPr>
          <a:xfrm>
            <a:off x="457200" y="5257800"/>
            <a:ext cx="8305800" cy="1219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smtClean="0"/>
              <a:t>Anshuman</a:t>
            </a:r>
            <a:r>
              <a:rPr lang="en-US" sz="3600" b="1" dirty="0" smtClean="0"/>
              <a:t> Sharma, BBA 1</a:t>
            </a:r>
            <a:r>
              <a:rPr lang="en-US" sz="3600" b="1" baseline="30000" dirty="0" smtClean="0"/>
              <a:t>st</a:t>
            </a:r>
            <a:r>
              <a:rPr lang="en-US" sz="3600" b="1" dirty="0" smtClean="0"/>
              <a:t> Year</a:t>
            </a:r>
            <a:endParaRPr lang="en-US" sz="3600" b="1"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PICS\Certificate Distribution To Marketing Team Maestros\DSC_0016.JPG"/>
          <p:cNvPicPr>
            <a:picLocks noChangeAspect="1" noChangeArrowheads="1"/>
          </p:cNvPicPr>
          <p:nvPr/>
        </p:nvPicPr>
        <p:blipFill>
          <a:blip r:embed="rId2" cstate="print"/>
          <a:srcRect t="17413"/>
          <a:stretch>
            <a:fillRect/>
          </a:stretch>
        </p:blipFill>
        <p:spPr bwMode="auto">
          <a:xfrm>
            <a:off x="0" y="304800"/>
            <a:ext cx="9144000" cy="5021093"/>
          </a:xfrm>
          <a:prstGeom prst="rect">
            <a:avLst/>
          </a:prstGeom>
          <a:noFill/>
        </p:spPr>
      </p:pic>
      <p:sp>
        <p:nvSpPr>
          <p:cNvPr id="3" name="Rectangle 2"/>
          <p:cNvSpPr/>
          <p:nvPr/>
        </p:nvSpPr>
        <p:spPr>
          <a:xfrm>
            <a:off x="381000" y="5638800"/>
            <a:ext cx="85344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smtClean="0"/>
              <a:t>Vasu</a:t>
            </a:r>
            <a:r>
              <a:rPr lang="en-US" sz="4400" b="1" dirty="0" smtClean="0"/>
              <a:t> </a:t>
            </a:r>
            <a:r>
              <a:rPr lang="en-US" sz="4400" b="1" dirty="0" err="1" smtClean="0"/>
              <a:t>Bansal</a:t>
            </a:r>
            <a:r>
              <a:rPr lang="en-US" sz="4400" b="1" dirty="0" smtClean="0"/>
              <a:t>, BBA 1</a:t>
            </a:r>
            <a:r>
              <a:rPr lang="en-US" sz="4400" b="1" baseline="30000" dirty="0" smtClean="0"/>
              <a:t>st</a:t>
            </a:r>
            <a:r>
              <a:rPr lang="en-US" sz="4400" b="1" dirty="0" smtClean="0"/>
              <a:t> Year</a:t>
            </a:r>
            <a:endParaRPr lang="en-US" sz="4400" b="1"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PICS\Certificate Distribution To Marketing Team Maestros\DSC_0017.JPG"/>
          <p:cNvPicPr>
            <a:picLocks noChangeAspect="1" noChangeArrowheads="1"/>
          </p:cNvPicPr>
          <p:nvPr/>
        </p:nvPicPr>
        <p:blipFill>
          <a:blip r:embed="rId2" cstate="print"/>
          <a:srcRect t="24933"/>
          <a:stretch>
            <a:fillRect/>
          </a:stretch>
        </p:blipFill>
        <p:spPr bwMode="auto">
          <a:xfrm>
            <a:off x="0" y="533400"/>
            <a:ext cx="9144000" cy="4563893"/>
          </a:xfrm>
          <a:prstGeom prst="rect">
            <a:avLst/>
          </a:prstGeom>
          <a:noFill/>
        </p:spPr>
      </p:pic>
      <p:sp>
        <p:nvSpPr>
          <p:cNvPr id="3" name="Rectangle 2"/>
          <p:cNvSpPr/>
          <p:nvPr/>
        </p:nvSpPr>
        <p:spPr>
          <a:xfrm>
            <a:off x="381000" y="5410200"/>
            <a:ext cx="8305800" cy="1143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smtClean="0"/>
              <a:t>Anubhav</a:t>
            </a:r>
            <a:r>
              <a:rPr lang="en-US" sz="4400" b="1" dirty="0" smtClean="0"/>
              <a:t> </a:t>
            </a:r>
            <a:r>
              <a:rPr lang="en-US" sz="4400" b="1" dirty="0" err="1" smtClean="0"/>
              <a:t>Garg</a:t>
            </a:r>
            <a:r>
              <a:rPr lang="en-US" sz="4400" b="1" dirty="0" smtClean="0"/>
              <a:t>, BBA 1</a:t>
            </a:r>
            <a:r>
              <a:rPr lang="en-US" sz="4400" b="1" baseline="30000" dirty="0" smtClean="0"/>
              <a:t>st</a:t>
            </a:r>
            <a:r>
              <a:rPr lang="en-US" sz="4400" b="1" dirty="0" smtClean="0"/>
              <a:t> Year</a:t>
            </a:r>
            <a:endParaRPr lang="en-US" sz="4400" b="1"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PICS\Certificate Distribution To Marketing Team Maestros\DSC_0019.JPG"/>
          <p:cNvPicPr>
            <a:picLocks noChangeAspect="1" noChangeArrowheads="1"/>
          </p:cNvPicPr>
          <p:nvPr/>
        </p:nvPicPr>
        <p:blipFill>
          <a:blip r:embed="rId2" cstate="print"/>
          <a:srcRect t="19920"/>
          <a:stretch>
            <a:fillRect/>
          </a:stretch>
        </p:blipFill>
        <p:spPr bwMode="auto">
          <a:xfrm>
            <a:off x="0" y="533400"/>
            <a:ext cx="9144000" cy="4868693"/>
          </a:xfrm>
          <a:prstGeom prst="rect">
            <a:avLst/>
          </a:prstGeom>
          <a:noFill/>
        </p:spPr>
      </p:pic>
      <p:sp>
        <p:nvSpPr>
          <p:cNvPr id="3" name="Rectangle 2"/>
          <p:cNvSpPr/>
          <p:nvPr/>
        </p:nvSpPr>
        <p:spPr>
          <a:xfrm>
            <a:off x="304800" y="5562600"/>
            <a:ext cx="84582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smtClean="0"/>
              <a:t>Hardik</a:t>
            </a:r>
            <a:r>
              <a:rPr lang="en-US" sz="4000" b="1" dirty="0" smtClean="0"/>
              <a:t> </a:t>
            </a:r>
            <a:r>
              <a:rPr lang="en-US" sz="4000" b="1" dirty="0" err="1" smtClean="0"/>
              <a:t>Diwan</a:t>
            </a:r>
            <a:r>
              <a:rPr lang="en-US" sz="4000" b="1" dirty="0" smtClean="0"/>
              <a:t>, BBA 1</a:t>
            </a:r>
            <a:r>
              <a:rPr lang="en-US" sz="4000" b="1" baseline="30000" dirty="0" smtClean="0"/>
              <a:t>st</a:t>
            </a:r>
            <a:r>
              <a:rPr lang="en-US" sz="4000" b="1" dirty="0" smtClean="0"/>
              <a:t> Year</a:t>
            </a:r>
            <a:endParaRPr lang="en-US" sz="4000" b="1"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PICS\Certificate Distribution To Marketing Team Maestros\DSC_0023.JPG"/>
          <p:cNvPicPr>
            <a:picLocks noChangeAspect="1" noChangeArrowheads="1"/>
          </p:cNvPicPr>
          <p:nvPr/>
        </p:nvPicPr>
        <p:blipFill>
          <a:blip r:embed="rId2" cstate="print"/>
          <a:srcRect t="21173"/>
          <a:stretch>
            <a:fillRect/>
          </a:stretch>
        </p:blipFill>
        <p:spPr bwMode="auto">
          <a:xfrm>
            <a:off x="0" y="457200"/>
            <a:ext cx="9144000" cy="4792493"/>
          </a:xfrm>
          <a:prstGeom prst="rect">
            <a:avLst/>
          </a:prstGeom>
          <a:noFill/>
        </p:spPr>
      </p:pic>
      <p:sp>
        <p:nvSpPr>
          <p:cNvPr id="3" name="Rectangle 2"/>
          <p:cNvSpPr/>
          <p:nvPr/>
        </p:nvSpPr>
        <p:spPr>
          <a:xfrm>
            <a:off x="228600" y="5486400"/>
            <a:ext cx="8686800" cy="1143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smtClean="0"/>
              <a:t>Nishant</a:t>
            </a:r>
            <a:r>
              <a:rPr lang="en-US" sz="4400" b="1" dirty="0" smtClean="0"/>
              <a:t> </a:t>
            </a:r>
            <a:r>
              <a:rPr lang="en-US" sz="4400" b="1" dirty="0" err="1" smtClean="0"/>
              <a:t>Bareja</a:t>
            </a:r>
            <a:r>
              <a:rPr lang="en-US" sz="4400" b="1" dirty="0" smtClean="0"/>
              <a:t>, BBA 1</a:t>
            </a:r>
            <a:r>
              <a:rPr lang="en-US" sz="4400" b="1" baseline="30000" dirty="0" smtClean="0"/>
              <a:t>st</a:t>
            </a:r>
            <a:r>
              <a:rPr lang="en-US" sz="4400" b="1" dirty="0" smtClean="0"/>
              <a:t> Year</a:t>
            </a:r>
            <a:endParaRPr lang="en-US" sz="4400" b="1"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PICS\Certificate Distribution To Marketing Team Maestros\DSC_0025.JPG"/>
          <p:cNvPicPr>
            <a:picLocks noChangeAspect="1" noChangeArrowheads="1"/>
          </p:cNvPicPr>
          <p:nvPr/>
        </p:nvPicPr>
        <p:blipFill>
          <a:blip r:embed="rId2" cstate="print"/>
          <a:srcRect t="33707"/>
          <a:stretch>
            <a:fillRect/>
          </a:stretch>
        </p:blipFill>
        <p:spPr bwMode="auto">
          <a:xfrm>
            <a:off x="0" y="685800"/>
            <a:ext cx="9144000" cy="4030493"/>
          </a:xfrm>
          <a:prstGeom prst="rect">
            <a:avLst/>
          </a:prstGeom>
          <a:noFill/>
        </p:spPr>
      </p:pic>
      <p:sp>
        <p:nvSpPr>
          <p:cNvPr id="3" name="Rectangle 2"/>
          <p:cNvSpPr/>
          <p:nvPr/>
        </p:nvSpPr>
        <p:spPr>
          <a:xfrm>
            <a:off x="381000" y="5257800"/>
            <a:ext cx="8153400" cy="1295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smtClean="0"/>
              <a:t>Kritika</a:t>
            </a:r>
            <a:r>
              <a:rPr lang="en-US" sz="4400" b="1" dirty="0" smtClean="0"/>
              <a:t> </a:t>
            </a:r>
            <a:r>
              <a:rPr lang="en-US" sz="4400" b="1" dirty="0" err="1" smtClean="0"/>
              <a:t>Arora</a:t>
            </a:r>
            <a:r>
              <a:rPr lang="en-US" sz="4400" b="1" dirty="0" smtClean="0"/>
              <a:t>, BBA 1</a:t>
            </a:r>
            <a:r>
              <a:rPr lang="en-US" sz="4400" b="1" baseline="30000" dirty="0" smtClean="0"/>
              <a:t>st</a:t>
            </a:r>
            <a:r>
              <a:rPr lang="en-US" sz="4400" b="1" dirty="0" smtClean="0"/>
              <a:t> Year</a:t>
            </a:r>
            <a:endParaRPr lang="en-US" sz="4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458200" cy="5562600"/>
          </a:xfrm>
        </p:spPr>
        <p:txBody>
          <a:bodyPr>
            <a:noAutofit/>
          </a:bodyPr>
          <a:lstStyle/>
          <a:p>
            <a:pPr algn="just" fontAlgn="base"/>
            <a:r>
              <a:rPr lang="en-US" sz="2000" dirty="0" smtClean="0"/>
              <a:t>Having walked away a few steps from 2017 I find this to be a great time of reflection on the events of the year gone by. It has finished with many accomplishments and surprises and may be a few disappointments too.</a:t>
            </a:r>
            <a:br>
              <a:rPr lang="en-US" sz="2000" dirty="0" smtClean="0"/>
            </a:br>
            <a:r>
              <a:rPr lang="en-US" sz="2000" dirty="0" smtClean="0"/>
              <a:t>It's easy to just be done at this point and begin the New Year revelry. You might find yourself tempted just to coast to the end thinking, "I'll just save my mental energy and start fresh in the New Year”.  Nothing in the world can take the place of persistence. Talent will not, nothing is more common than unsuccessful men with talent. Genius will not; unrewarded genius is almost a proverb. Education will not; the world is full of educated derelicts. Persistence and determination alone are omnipotent. Nothing builds self-esteem and self-confidence like accomplishment. Small steps add up to complete big journeys. Don't tell me how hard you work. Tell me how much you get done.  Whenever you have taken up work in hand, you must see it to the finish. That is the ultimate secret of success. Never, never, never give up! Remember the last quarter, like the last few miles of a race, is a great time to dig deep and aim to excel. Much can be accomplished in a few short weeks. After all, while everyone else is pulling up, the winner is often the one who finds the strength for one more burst of speed.</a:t>
            </a:r>
            <a:endParaRPr lang="en-US" sz="2000" dirty="0"/>
          </a:p>
        </p:txBody>
      </p:sp>
      <p:sp>
        <p:nvSpPr>
          <p:cNvPr id="3" name="Rectangle 2"/>
          <p:cNvSpPr/>
          <p:nvPr/>
        </p:nvSpPr>
        <p:spPr>
          <a:xfrm>
            <a:off x="381000" y="152400"/>
            <a:ext cx="80772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smtClean="0"/>
              <a:t>WELCOME 2018</a:t>
            </a:r>
            <a:endParaRPr lang="en-US" sz="3600" b="1"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PICS\Certificate Distribution To Marketing Team Maestros\DSC_0030.JPG"/>
          <p:cNvPicPr>
            <a:picLocks noChangeAspect="1" noChangeArrowheads="1"/>
          </p:cNvPicPr>
          <p:nvPr/>
        </p:nvPicPr>
        <p:blipFill>
          <a:blip r:embed="rId2" cstate="print"/>
          <a:srcRect t="21173"/>
          <a:stretch>
            <a:fillRect/>
          </a:stretch>
        </p:blipFill>
        <p:spPr bwMode="auto">
          <a:xfrm>
            <a:off x="0" y="533400"/>
            <a:ext cx="9144000" cy="4792493"/>
          </a:xfrm>
          <a:prstGeom prst="rect">
            <a:avLst/>
          </a:prstGeom>
          <a:noFill/>
        </p:spPr>
      </p:pic>
      <p:sp>
        <p:nvSpPr>
          <p:cNvPr id="3" name="Rectangle 2"/>
          <p:cNvSpPr/>
          <p:nvPr/>
        </p:nvSpPr>
        <p:spPr>
          <a:xfrm>
            <a:off x="304800" y="5562600"/>
            <a:ext cx="85344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smtClean="0"/>
              <a:t>Shriyansh</a:t>
            </a:r>
            <a:r>
              <a:rPr lang="en-US" sz="4400" b="1" dirty="0" smtClean="0"/>
              <a:t>, BBA 2</a:t>
            </a:r>
            <a:r>
              <a:rPr lang="en-US" sz="4400" b="1" baseline="30000" dirty="0" smtClean="0"/>
              <a:t>nd</a:t>
            </a:r>
            <a:r>
              <a:rPr lang="en-US" sz="4400" b="1" dirty="0" smtClean="0"/>
              <a:t> Year</a:t>
            </a:r>
            <a:endParaRPr lang="en-US" sz="4400" b="1"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PICS\Certificate Distribution To Marketing Team Maestros\DSC_0031.JPG"/>
          <p:cNvPicPr>
            <a:picLocks noChangeAspect="1" noChangeArrowheads="1"/>
          </p:cNvPicPr>
          <p:nvPr/>
        </p:nvPicPr>
        <p:blipFill>
          <a:blip r:embed="rId2" cstate="print"/>
          <a:srcRect t="22427"/>
          <a:stretch>
            <a:fillRect/>
          </a:stretch>
        </p:blipFill>
        <p:spPr bwMode="auto">
          <a:xfrm>
            <a:off x="0" y="533400"/>
            <a:ext cx="9144000" cy="4716293"/>
          </a:xfrm>
          <a:prstGeom prst="rect">
            <a:avLst/>
          </a:prstGeom>
          <a:noFill/>
        </p:spPr>
      </p:pic>
      <p:sp>
        <p:nvSpPr>
          <p:cNvPr id="3" name="Rectangle 2"/>
          <p:cNvSpPr/>
          <p:nvPr/>
        </p:nvSpPr>
        <p:spPr>
          <a:xfrm>
            <a:off x="228600" y="5486400"/>
            <a:ext cx="87630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smtClean="0"/>
              <a:t>Vidhi</a:t>
            </a:r>
            <a:r>
              <a:rPr lang="en-US" sz="4400" b="1" dirty="0" smtClean="0"/>
              <a:t> </a:t>
            </a:r>
            <a:r>
              <a:rPr lang="en-US" sz="4400" b="1" dirty="0" err="1" smtClean="0"/>
              <a:t>Arora</a:t>
            </a:r>
            <a:r>
              <a:rPr lang="en-US" sz="4400" b="1" dirty="0" smtClean="0"/>
              <a:t>, BBA 2</a:t>
            </a:r>
            <a:r>
              <a:rPr lang="en-US" sz="4400" b="1" baseline="30000" dirty="0" smtClean="0"/>
              <a:t>nd</a:t>
            </a:r>
            <a:r>
              <a:rPr lang="en-US" sz="4400" b="1" dirty="0" smtClean="0"/>
              <a:t> Year</a:t>
            </a:r>
            <a:endParaRPr lang="en-US" sz="4400" b="1"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PICS\Certificate Distribution To Marketing Team Maestros\DSC_0039.JPG"/>
          <p:cNvPicPr>
            <a:picLocks noChangeAspect="1" noChangeArrowheads="1"/>
          </p:cNvPicPr>
          <p:nvPr/>
        </p:nvPicPr>
        <p:blipFill>
          <a:blip r:embed="rId2" cstate="print"/>
          <a:srcRect t="18667" b="8640"/>
          <a:stretch>
            <a:fillRect/>
          </a:stretch>
        </p:blipFill>
        <p:spPr bwMode="auto">
          <a:xfrm>
            <a:off x="0" y="457200"/>
            <a:ext cx="9144000" cy="4419600"/>
          </a:xfrm>
          <a:prstGeom prst="rect">
            <a:avLst/>
          </a:prstGeom>
          <a:noFill/>
        </p:spPr>
      </p:pic>
      <p:sp>
        <p:nvSpPr>
          <p:cNvPr id="3" name="Rectangle 2"/>
          <p:cNvSpPr/>
          <p:nvPr/>
        </p:nvSpPr>
        <p:spPr>
          <a:xfrm>
            <a:off x="381000" y="5334000"/>
            <a:ext cx="8382000" cy="1295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dirty="0" err="1" smtClean="0"/>
              <a:t>Kunal</a:t>
            </a:r>
            <a:r>
              <a:rPr lang="en-US" sz="5400" b="1" dirty="0" smtClean="0"/>
              <a:t> , BBA 1</a:t>
            </a:r>
            <a:r>
              <a:rPr lang="en-US" sz="5400" b="1" baseline="30000" dirty="0" smtClean="0"/>
              <a:t>st</a:t>
            </a:r>
            <a:r>
              <a:rPr lang="en-US" sz="5400" b="1" dirty="0" smtClean="0"/>
              <a:t> Year</a:t>
            </a:r>
            <a:endParaRPr lang="en-US" sz="5400" b="1"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PICS\Certificate Distribution To Marketing Team Maestros\DSC_0041.JPG"/>
          <p:cNvPicPr>
            <a:picLocks noChangeAspect="1" noChangeArrowheads="1"/>
          </p:cNvPicPr>
          <p:nvPr/>
        </p:nvPicPr>
        <p:blipFill>
          <a:blip r:embed="rId2" cstate="print"/>
          <a:srcRect t="12400" b="11147"/>
          <a:stretch>
            <a:fillRect/>
          </a:stretch>
        </p:blipFill>
        <p:spPr bwMode="auto">
          <a:xfrm>
            <a:off x="0" y="228600"/>
            <a:ext cx="9144000" cy="4648200"/>
          </a:xfrm>
          <a:prstGeom prst="rect">
            <a:avLst/>
          </a:prstGeom>
          <a:noFill/>
        </p:spPr>
      </p:pic>
      <p:sp>
        <p:nvSpPr>
          <p:cNvPr id="3" name="Rectangle 2"/>
          <p:cNvSpPr/>
          <p:nvPr/>
        </p:nvSpPr>
        <p:spPr>
          <a:xfrm>
            <a:off x="457200" y="5334000"/>
            <a:ext cx="8229600" cy="1295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smtClean="0"/>
              <a:t>Akshit</a:t>
            </a:r>
            <a:r>
              <a:rPr lang="en-US" sz="4400" b="1" dirty="0" smtClean="0"/>
              <a:t> </a:t>
            </a:r>
            <a:r>
              <a:rPr lang="en-US" sz="4400" b="1" dirty="0" err="1" smtClean="0"/>
              <a:t>Garg</a:t>
            </a:r>
            <a:r>
              <a:rPr lang="en-US" sz="4400" b="1" dirty="0" smtClean="0"/>
              <a:t>, BBA 2</a:t>
            </a:r>
            <a:r>
              <a:rPr lang="en-US" sz="4400" b="1" baseline="30000" dirty="0" smtClean="0"/>
              <a:t>nd</a:t>
            </a:r>
            <a:r>
              <a:rPr lang="en-US" sz="4400" b="1" dirty="0" smtClean="0"/>
              <a:t> Year</a:t>
            </a:r>
            <a:endParaRPr lang="en-US" sz="4400" b="1"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PICS\Certificate Distribution To Marketing Team Maestros\DSC_0054.JPG"/>
          <p:cNvPicPr>
            <a:picLocks noChangeAspect="1" noChangeArrowheads="1"/>
          </p:cNvPicPr>
          <p:nvPr/>
        </p:nvPicPr>
        <p:blipFill>
          <a:blip r:embed="rId2" cstate="print">
            <a:lum bright="10000"/>
          </a:blip>
          <a:srcRect l="15833" t="7387" r="13333" b="4880"/>
          <a:stretch>
            <a:fillRect/>
          </a:stretch>
        </p:blipFill>
        <p:spPr bwMode="auto">
          <a:xfrm>
            <a:off x="1295400" y="228600"/>
            <a:ext cx="6477000" cy="5334000"/>
          </a:xfrm>
          <a:prstGeom prst="rect">
            <a:avLst/>
          </a:prstGeom>
          <a:noFill/>
        </p:spPr>
      </p:pic>
      <p:sp>
        <p:nvSpPr>
          <p:cNvPr id="3" name="Rectangle 2"/>
          <p:cNvSpPr/>
          <p:nvPr/>
        </p:nvSpPr>
        <p:spPr>
          <a:xfrm>
            <a:off x="533400" y="5715000"/>
            <a:ext cx="80010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Group Photo Of Team Marketing, PIET Maestros </a:t>
            </a:r>
            <a:r>
              <a:rPr lang="en-US" sz="2400" b="1" dirty="0" err="1" smtClean="0"/>
              <a:t>Xtreme</a:t>
            </a:r>
            <a:r>
              <a:rPr lang="en-US" sz="2400" b="1" dirty="0" smtClean="0"/>
              <a:t> </a:t>
            </a:r>
            <a:r>
              <a:rPr lang="en-US" sz="2400" b="1" dirty="0" err="1" smtClean="0"/>
              <a:t>2k18</a:t>
            </a:r>
            <a:endParaRPr lang="en-US" sz="2400" b="1"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Image result for Informal events logo"/>
          <p:cNvPicPr>
            <a:picLocks noChangeAspect="1" noChangeArrowheads="1"/>
          </p:cNvPicPr>
          <p:nvPr/>
        </p:nvPicPr>
        <p:blipFill>
          <a:blip r:embed="rId2" cstate="print"/>
          <a:srcRect t="55346"/>
          <a:stretch>
            <a:fillRect/>
          </a:stretch>
        </p:blipFill>
        <p:spPr bwMode="auto">
          <a:xfrm>
            <a:off x="457200" y="2667000"/>
            <a:ext cx="8190959" cy="2743200"/>
          </a:xfrm>
          <a:prstGeom prst="rect">
            <a:avLst/>
          </a:prstGeom>
          <a:noFill/>
        </p:spPr>
      </p:pic>
      <p:pic>
        <p:nvPicPr>
          <p:cNvPr id="80900" name="Picture 4" descr="Image result for result logo"/>
          <p:cNvPicPr>
            <a:picLocks noChangeAspect="1" noChangeArrowheads="1"/>
          </p:cNvPicPr>
          <p:nvPr/>
        </p:nvPicPr>
        <p:blipFill>
          <a:blip r:embed="rId3" cstate="print"/>
          <a:srcRect/>
          <a:stretch>
            <a:fillRect/>
          </a:stretch>
        </p:blipFill>
        <p:spPr bwMode="auto">
          <a:xfrm>
            <a:off x="1524000" y="533400"/>
            <a:ext cx="6162675" cy="2038350"/>
          </a:xfrm>
          <a:prstGeom prst="rect">
            <a:avLst/>
          </a:prstGeom>
          <a:noFill/>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1600200" y="533400"/>
            <a:ext cx="5797550" cy="992187"/>
          </a:xfrm>
          <a:prstGeom prst="rect">
            <a:avLst/>
          </a:prstGeom>
        </p:spPr>
        <p:txBody>
          <a:bodyPr wrap="none" fromWordArt="1">
            <a:prstTxWarp prst="textArchUp">
              <a:avLst>
                <a:gd name="adj" fmla="val 10800000"/>
              </a:avLst>
            </a:prstTxWarp>
          </a:bodyPr>
          <a:lstStyle/>
          <a:p>
            <a:pPr algn="ctr" rtl="0"/>
            <a:r>
              <a:rPr lang="en-US" sz="3600" kern="10" spc="0" dirty="0" smtClean="0">
                <a:ln w="9525">
                  <a:solidFill>
                    <a:srgbClr val="000000"/>
                  </a:solidFill>
                  <a:round/>
                  <a:headEnd/>
                  <a:tailEnd/>
                </a:ln>
                <a:solidFill>
                  <a:srgbClr val="000000"/>
                </a:solidFill>
                <a:effectLst/>
                <a:latin typeface="Arial Black"/>
              </a:rPr>
              <a:t>MAESTROS 2K18</a:t>
            </a:r>
            <a:endParaRPr lang="en-US" sz="3600" kern="10" spc="0" dirty="0">
              <a:ln w="9525">
                <a:solidFill>
                  <a:srgbClr val="000000"/>
                </a:solidFill>
                <a:round/>
                <a:headEnd/>
                <a:tailEnd/>
              </a:ln>
              <a:solidFill>
                <a:srgbClr val="000000"/>
              </a:solidFill>
              <a:effectLst/>
              <a:latin typeface="Arial Black"/>
            </a:endParaRPr>
          </a:p>
        </p:txBody>
      </p:sp>
      <p:graphicFrame>
        <p:nvGraphicFramePr>
          <p:cNvPr id="3" name="Table 2"/>
          <p:cNvGraphicFramePr>
            <a:graphicFrameLocks noGrp="1"/>
          </p:cNvGraphicFramePr>
          <p:nvPr/>
        </p:nvGraphicFramePr>
        <p:xfrm>
          <a:off x="1524000" y="2209800"/>
          <a:ext cx="6096000" cy="714662"/>
        </p:xfrm>
        <a:graphic>
          <a:graphicData uri="http://schemas.openxmlformats.org/drawingml/2006/table">
            <a:tbl>
              <a:tblPr/>
              <a:tblGrid>
                <a:gridCol w="6096000"/>
              </a:tblGrid>
              <a:tr h="714662">
                <a:tc>
                  <a:txBody>
                    <a:bodyPr/>
                    <a:lstStyle/>
                    <a:p>
                      <a:pPr algn="ctr">
                        <a:lnSpc>
                          <a:spcPct val="115000"/>
                        </a:lnSpc>
                        <a:spcAft>
                          <a:spcPts val="0"/>
                        </a:spcAft>
                      </a:pPr>
                      <a:r>
                        <a:rPr lang="vi-VN" sz="3100" b="1" i="1" dirty="0">
                          <a:solidFill>
                            <a:srgbClr val="000000"/>
                          </a:solidFill>
                          <a:latin typeface="Colonna MT"/>
                          <a:ea typeface="Times New Roman"/>
                          <a:cs typeface="Times New Roman"/>
                        </a:rPr>
                        <a:t>INFORMAL EVENTS</a:t>
                      </a:r>
                      <a:r>
                        <a:rPr lang="vi-VN" sz="3100" b="1" i="1" dirty="0">
                          <a:solidFill>
                            <a:srgbClr val="000000"/>
                          </a:solidFill>
                          <a:latin typeface="Arial"/>
                          <a:ea typeface="Times New Roman"/>
                          <a:cs typeface="Times New Roman"/>
                        </a:rPr>
                        <a:t> </a:t>
                      </a:r>
                      <a:r>
                        <a:rPr lang="vi-VN" sz="2200" b="1" i="1" dirty="0">
                          <a:solidFill>
                            <a:srgbClr val="000000"/>
                          </a:solidFill>
                          <a:latin typeface="Arial"/>
                          <a:ea typeface="Times New Roman"/>
                          <a:cs typeface="Times New Roman"/>
                        </a:rPr>
                        <a:t>(31st Jan 2018)</a:t>
                      </a:r>
                      <a:endParaRPr lang="en-US" sz="900" dirty="0">
                        <a:latin typeface="Calibri"/>
                        <a:ea typeface="Calibri"/>
                        <a:cs typeface="Times New Roman"/>
                      </a:endParaRPr>
                    </a:p>
                  </a:txBody>
                  <a:tcPr marL="58428" marR="58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nvGraphicFramePr>
        <p:xfrm>
          <a:off x="457200" y="2971800"/>
          <a:ext cx="8153401" cy="2590798"/>
        </p:xfrm>
        <a:graphic>
          <a:graphicData uri="http://schemas.openxmlformats.org/drawingml/2006/table">
            <a:tbl>
              <a:tblPr/>
              <a:tblGrid>
                <a:gridCol w="489870"/>
                <a:gridCol w="1643730"/>
                <a:gridCol w="1905000"/>
                <a:gridCol w="2291357"/>
                <a:gridCol w="1823444"/>
              </a:tblGrid>
              <a:tr h="958209">
                <a:tc>
                  <a:txBody>
                    <a:bodyPr/>
                    <a:lstStyle/>
                    <a:p>
                      <a:pPr algn="ctr">
                        <a:lnSpc>
                          <a:spcPct val="115000"/>
                        </a:lnSpc>
                        <a:spcAft>
                          <a:spcPts val="0"/>
                        </a:spcAft>
                      </a:pPr>
                      <a:r>
                        <a:rPr lang="en-US" sz="1500" b="1" dirty="0">
                          <a:solidFill>
                            <a:srgbClr val="000000"/>
                          </a:solidFill>
                          <a:latin typeface="Comic Sans MS"/>
                          <a:ea typeface="Times New Roman"/>
                          <a:cs typeface="Times New Roman"/>
                        </a:rPr>
                        <a:t>S. No. </a:t>
                      </a:r>
                      <a:endParaRPr lang="en-US" sz="1500" dirty="0">
                        <a:latin typeface="Calibri"/>
                        <a:ea typeface="Calibri"/>
                        <a:cs typeface="Times New Roman"/>
                      </a:endParaRPr>
                    </a:p>
                  </a:txBody>
                  <a:tcPr marL="58428" marR="58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b="1" dirty="0">
                          <a:solidFill>
                            <a:srgbClr val="000000"/>
                          </a:solidFill>
                          <a:latin typeface="Comic Sans MS"/>
                          <a:ea typeface="Times New Roman"/>
                          <a:cs typeface="Times New Roman"/>
                        </a:rPr>
                        <a:t>Event </a:t>
                      </a:r>
                      <a:endParaRPr lang="en-US" sz="1500" dirty="0">
                        <a:latin typeface="Calibri"/>
                        <a:ea typeface="Calibri"/>
                        <a:cs typeface="Times New Roman"/>
                      </a:endParaRPr>
                    </a:p>
                  </a:txBody>
                  <a:tcPr marL="58428" marR="58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b="1">
                          <a:solidFill>
                            <a:srgbClr val="000000"/>
                          </a:solidFill>
                          <a:latin typeface="Comic Sans MS"/>
                          <a:ea typeface="Times New Roman"/>
                          <a:cs typeface="Times New Roman"/>
                        </a:rPr>
                        <a:t>Ist Position /         (College Name)</a:t>
                      </a:r>
                      <a:endParaRPr lang="en-US" sz="1500">
                        <a:latin typeface="Calibri"/>
                        <a:ea typeface="Calibri"/>
                        <a:cs typeface="Times New Roman"/>
                      </a:endParaRPr>
                    </a:p>
                  </a:txBody>
                  <a:tcPr marL="58428" marR="58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b="1">
                          <a:solidFill>
                            <a:srgbClr val="000000"/>
                          </a:solidFill>
                          <a:latin typeface="Comic Sans MS"/>
                          <a:ea typeface="Times New Roman"/>
                          <a:cs typeface="Times New Roman"/>
                        </a:rPr>
                        <a:t>2nd position / (College Name)</a:t>
                      </a:r>
                      <a:endParaRPr lang="en-US" sz="1500">
                        <a:latin typeface="Calibri"/>
                        <a:ea typeface="Calibri"/>
                        <a:cs typeface="Times New Roman"/>
                      </a:endParaRPr>
                    </a:p>
                  </a:txBody>
                  <a:tcPr marL="58428" marR="58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b="1">
                          <a:solidFill>
                            <a:srgbClr val="000000"/>
                          </a:solidFill>
                          <a:latin typeface="Comic Sans MS"/>
                          <a:ea typeface="Times New Roman"/>
                          <a:cs typeface="Times New Roman"/>
                        </a:rPr>
                        <a:t>3rd Position /         (College Name) </a:t>
                      </a:r>
                      <a:endParaRPr lang="en-US" sz="1500">
                        <a:latin typeface="Calibri"/>
                        <a:ea typeface="Calibri"/>
                        <a:cs typeface="Times New Roman"/>
                      </a:endParaRPr>
                    </a:p>
                  </a:txBody>
                  <a:tcPr marL="58428" marR="58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868927">
                <a:tc>
                  <a:txBody>
                    <a:bodyPr/>
                    <a:lstStyle/>
                    <a:p>
                      <a:pPr algn="ctr">
                        <a:lnSpc>
                          <a:spcPct val="115000"/>
                        </a:lnSpc>
                        <a:spcAft>
                          <a:spcPts val="0"/>
                        </a:spcAft>
                      </a:pPr>
                      <a:r>
                        <a:rPr lang="en-US" sz="1500" b="1" i="1">
                          <a:latin typeface="Arial"/>
                          <a:ea typeface="Times New Roman"/>
                          <a:cs typeface="Times New Roman"/>
                        </a:rPr>
                        <a:t>1</a:t>
                      </a:r>
                      <a:endParaRPr lang="en-US" sz="1500">
                        <a:latin typeface="Calibri"/>
                        <a:ea typeface="Calibri"/>
                        <a:cs typeface="Times New Roman"/>
                      </a:endParaRPr>
                    </a:p>
                  </a:txBody>
                  <a:tcPr marL="58428" marR="58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b="1" i="1">
                          <a:latin typeface="Verdana"/>
                          <a:ea typeface="Times New Roman"/>
                          <a:cs typeface="Times New Roman"/>
                        </a:rPr>
                        <a:t>Fastest Fi</a:t>
                      </a:r>
                      <a:r>
                        <a:rPr lang="vi-VN" sz="1500" b="1" i="1">
                          <a:latin typeface="Verdana"/>
                          <a:ea typeface="Times New Roman"/>
                          <a:cs typeface="Times New Roman"/>
                        </a:rPr>
                        <a:t>nger 1st</a:t>
                      </a:r>
                      <a:endParaRPr lang="en-US" sz="1500">
                        <a:latin typeface="Calibri"/>
                        <a:ea typeface="Calibri"/>
                        <a:cs typeface="Times New Roman"/>
                      </a:endParaRPr>
                    </a:p>
                  </a:txBody>
                  <a:tcPr marL="58428" marR="58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a:solidFill>
                            <a:srgbClr val="000000"/>
                          </a:solidFill>
                          <a:latin typeface="Calibri"/>
                          <a:ea typeface="Times New Roman"/>
                          <a:cs typeface="Times New Roman"/>
                        </a:rPr>
                        <a:t> </a:t>
                      </a:r>
                      <a:endParaRPr lang="en-US" sz="1500">
                        <a:latin typeface="Calibri"/>
                        <a:ea typeface="Calibri"/>
                        <a:cs typeface="Times New Roman"/>
                      </a:endParaRPr>
                    </a:p>
                  </a:txBody>
                  <a:tcPr marL="58428" marR="58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vi-VN" sz="1500">
                          <a:solidFill>
                            <a:srgbClr val="000000"/>
                          </a:solidFill>
                          <a:latin typeface="Arial"/>
                          <a:ea typeface="Times New Roman"/>
                          <a:cs typeface="Times New Roman"/>
                        </a:rPr>
                        <a:t>Sahil Raheja</a:t>
                      </a:r>
                      <a:r>
                        <a:rPr lang="en-US" sz="1500">
                          <a:solidFill>
                            <a:srgbClr val="000000"/>
                          </a:solidFill>
                          <a:latin typeface="Calibri"/>
                          <a:ea typeface="Times New Roman"/>
                          <a:cs typeface="Times New Roman"/>
                        </a:rPr>
                        <a:t> </a:t>
                      </a:r>
                      <a:r>
                        <a:rPr lang="vi-VN" sz="1500">
                          <a:solidFill>
                            <a:srgbClr val="000000"/>
                          </a:solidFill>
                          <a:latin typeface="Arial"/>
                          <a:ea typeface="Times New Roman"/>
                          <a:cs typeface="Times New Roman"/>
                        </a:rPr>
                        <a:t>,PIET(BBA)</a:t>
                      </a:r>
                      <a:endParaRPr lang="en-US" sz="1500">
                        <a:latin typeface="Calibri"/>
                        <a:ea typeface="Calibri"/>
                        <a:cs typeface="Times New Roman"/>
                      </a:endParaRPr>
                    </a:p>
                  </a:txBody>
                  <a:tcPr marL="58428" marR="58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US" sz="1500" dirty="0">
                        <a:latin typeface="Calibri"/>
                        <a:ea typeface="Calibri"/>
                        <a:cs typeface="Times New Roman"/>
                      </a:endParaRPr>
                    </a:p>
                  </a:txBody>
                  <a:tcPr marL="58428" marR="58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3662">
                <a:tc>
                  <a:txBody>
                    <a:bodyPr/>
                    <a:lstStyle/>
                    <a:p>
                      <a:pPr algn="ctr">
                        <a:lnSpc>
                          <a:spcPct val="115000"/>
                        </a:lnSpc>
                        <a:spcAft>
                          <a:spcPts val="0"/>
                        </a:spcAft>
                      </a:pPr>
                      <a:r>
                        <a:rPr lang="en-US" sz="1500" b="1" i="1">
                          <a:latin typeface="Arial"/>
                          <a:ea typeface="Times New Roman"/>
                          <a:cs typeface="Times New Roman"/>
                        </a:rPr>
                        <a:t>2</a:t>
                      </a:r>
                      <a:endParaRPr lang="en-US" sz="1500">
                        <a:latin typeface="Calibri"/>
                        <a:ea typeface="Calibri"/>
                        <a:cs typeface="Times New Roman"/>
                      </a:endParaRPr>
                    </a:p>
                  </a:txBody>
                  <a:tcPr marL="58428" marR="58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b="1" i="1">
                          <a:latin typeface="Verdana"/>
                          <a:ea typeface="Times New Roman"/>
                          <a:cs typeface="Times New Roman"/>
                        </a:rPr>
                        <a:t>Nail Art</a:t>
                      </a:r>
                      <a:endParaRPr lang="en-US" sz="1500">
                        <a:latin typeface="Calibri"/>
                        <a:ea typeface="Calibri"/>
                        <a:cs typeface="Times New Roman"/>
                      </a:endParaRPr>
                    </a:p>
                  </a:txBody>
                  <a:tcPr marL="58428" marR="58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a:solidFill>
                            <a:srgbClr val="000000"/>
                          </a:solidFill>
                          <a:latin typeface="Calibri"/>
                          <a:ea typeface="Times New Roman"/>
                          <a:cs typeface="Times New Roman"/>
                        </a:rPr>
                        <a:t> </a:t>
                      </a:r>
                      <a:r>
                        <a:rPr lang="vi-VN" sz="1500">
                          <a:solidFill>
                            <a:srgbClr val="000000"/>
                          </a:solidFill>
                          <a:latin typeface="Arial"/>
                          <a:ea typeface="Times New Roman"/>
                          <a:cs typeface="Times New Roman"/>
                        </a:rPr>
                        <a:t>Harsimran Kaur,PIET(BBA)</a:t>
                      </a:r>
                      <a:endParaRPr lang="en-US" sz="1500">
                        <a:latin typeface="Calibri"/>
                        <a:ea typeface="Calibri"/>
                        <a:cs typeface="Times New Roman"/>
                      </a:endParaRPr>
                    </a:p>
                  </a:txBody>
                  <a:tcPr marL="58428" marR="58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a:solidFill>
                            <a:srgbClr val="000000"/>
                          </a:solidFill>
                          <a:latin typeface="Calibri"/>
                          <a:ea typeface="Times New Roman"/>
                          <a:cs typeface="Times New Roman"/>
                        </a:rPr>
                        <a:t> </a:t>
                      </a:r>
                      <a:endParaRPr lang="en-US" sz="1500">
                        <a:latin typeface="Calibri"/>
                        <a:ea typeface="Calibri"/>
                        <a:cs typeface="Times New Roman"/>
                      </a:endParaRPr>
                    </a:p>
                  </a:txBody>
                  <a:tcPr marL="58428" marR="58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dirty="0">
                          <a:solidFill>
                            <a:srgbClr val="000000"/>
                          </a:solidFill>
                          <a:latin typeface="Calibri"/>
                          <a:ea typeface="Times New Roman"/>
                          <a:cs typeface="Times New Roman"/>
                        </a:rPr>
                        <a:t> </a:t>
                      </a:r>
                      <a:endParaRPr lang="en-US" sz="1500" dirty="0">
                        <a:latin typeface="Calibri"/>
                        <a:ea typeface="Calibri"/>
                        <a:cs typeface="Times New Roman"/>
                      </a:endParaRPr>
                    </a:p>
                  </a:txBody>
                  <a:tcPr marL="58428" marR="584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38200" y="2895600"/>
          <a:ext cx="7696201" cy="3164566"/>
        </p:xfrm>
        <a:graphic>
          <a:graphicData uri="http://schemas.openxmlformats.org/drawingml/2006/table">
            <a:tbl>
              <a:tblPr/>
              <a:tblGrid>
                <a:gridCol w="762000"/>
                <a:gridCol w="1676400"/>
                <a:gridCol w="1922710"/>
                <a:gridCol w="1811090"/>
                <a:gridCol w="1524001"/>
              </a:tblGrid>
              <a:tr h="558894">
                <a:tc>
                  <a:txBody>
                    <a:bodyPr/>
                    <a:lstStyle/>
                    <a:p>
                      <a:pPr algn="ctr">
                        <a:lnSpc>
                          <a:spcPct val="115000"/>
                        </a:lnSpc>
                        <a:spcAft>
                          <a:spcPts val="0"/>
                        </a:spcAft>
                      </a:pPr>
                      <a:r>
                        <a:rPr lang="en-US" sz="1500" b="1" dirty="0">
                          <a:solidFill>
                            <a:srgbClr val="000000"/>
                          </a:solidFill>
                          <a:latin typeface="Comic Sans MS"/>
                          <a:ea typeface="Times New Roman"/>
                          <a:cs typeface="Times New Roman"/>
                        </a:rPr>
                        <a:t>S. No. </a:t>
                      </a:r>
                      <a:endParaRPr lang="en-US" sz="1500" dirty="0">
                        <a:latin typeface="Calibri"/>
                        <a:ea typeface="Calibri"/>
                        <a:cs typeface="Times New Roman"/>
                      </a:endParaRPr>
                    </a:p>
                  </a:txBody>
                  <a:tcPr marL="60573" marR="605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b="1">
                          <a:solidFill>
                            <a:srgbClr val="000000"/>
                          </a:solidFill>
                          <a:latin typeface="Comic Sans MS"/>
                          <a:ea typeface="Times New Roman"/>
                          <a:cs typeface="Times New Roman"/>
                        </a:rPr>
                        <a:t>Event </a:t>
                      </a:r>
                      <a:endParaRPr lang="en-US" sz="1500">
                        <a:latin typeface="Calibri"/>
                        <a:ea typeface="Calibri"/>
                        <a:cs typeface="Times New Roman"/>
                      </a:endParaRPr>
                    </a:p>
                  </a:txBody>
                  <a:tcPr marL="60573" marR="605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b="1" dirty="0" err="1">
                          <a:solidFill>
                            <a:srgbClr val="000000"/>
                          </a:solidFill>
                          <a:latin typeface="Comic Sans MS"/>
                          <a:ea typeface="Times New Roman"/>
                          <a:cs typeface="Times New Roman"/>
                        </a:rPr>
                        <a:t>Ist</a:t>
                      </a:r>
                      <a:r>
                        <a:rPr lang="en-US" sz="1500" b="1" dirty="0">
                          <a:solidFill>
                            <a:srgbClr val="000000"/>
                          </a:solidFill>
                          <a:latin typeface="Comic Sans MS"/>
                          <a:ea typeface="Times New Roman"/>
                          <a:cs typeface="Times New Roman"/>
                        </a:rPr>
                        <a:t> Position /         (College Name)</a:t>
                      </a:r>
                      <a:endParaRPr lang="en-US" sz="1500" dirty="0">
                        <a:latin typeface="Calibri"/>
                        <a:ea typeface="Calibri"/>
                        <a:cs typeface="Times New Roman"/>
                      </a:endParaRPr>
                    </a:p>
                  </a:txBody>
                  <a:tcPr marL="60573" marR="605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b="1">
                          <a:solidFill>
                            <a:srgbClr val="000000"/>
                          </a:solidFill>
                          <a:latin typeface="Comic Sans MS"/>
                          <a:ea typeface="Times New Roman"/>
                          <a:cs typeface="Times New Roman"/>
                        </a:rPr>
                        <a:t>2nd position / (College Name)</a:t>
                      </a:r>
                      <a:endParaRPr lang="en-US" sz="1500">
                        <a:latin typeface="Calibri"/>
                        <a:ea typeface="Calibri"/>
                        <a:cs typeface="Times New Roman"/>
                      </a:endParaRPr>
                    </a:p>
                  </a:txBody>
                  <a:tcPr marL="60573" marR="605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b="1">
                          <a:solidFill>
                            <a:srgbClr val="000000"/>
                          </a:solidFill>
                          <a:latin typeface="Comic Sans MS"/>
                          <a:ea typeface="Times New Roman"/>
                          <a:cs typeface="Times New Roman"/>
                        </a:rPr>
                        <a:t>3rd Position /         (College Name) </a:t>
                      </a:r>
                      <a:endParaRPr lang="en-US" sz="1500">
                        <a:latin typeface="Calibri"/>
                        <a:ea typeface="Calibri"/>
                        <a:cs typeface="Times New Roman"/>
                      </a:endParaRPr>
                    </a:p>
                  </a:txBody>
                  <a:tcPr marL="60573" marR="605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414">
                <a:tc>
                  <a:txBody>
                    <a:bodyPr/>
                    <a:lstStyle/>
                    <a:p>
                      <a:pPr algn="ctr">
                        <a:lnSpc>
                          <a:spcPct val="115000"/>
                        </a:lnSpc>
                        <a:spcAft>
                          <a:spcPts val="1000"/>
                        </a:spcAft>
                      </a:pPr>
                      <a:r>
                        <a:rPr lang="vi-VN" sz="1500" b="1">
                          <a:latin typeface="Arial"/>
                          <a:ea typeface="Calibri"/>
                          <a:cs typeface="Times New Roman"/>
                        </a:rPr>
                        <a:t>1</a:t>
                      </a:r>
                      <a:endParaRPr lang="en-US" sz="1500">
                        <a:latin typeface="Calibri"/>
                        <a:ea typeface="Calibri"/>
                        <a:cs typeface="Times New Roman"/>
                      </a:endParaRPr>
                    </a:p>
                  </a:txBody>
                  <a:tcPr marL="60573" marR="605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i="1">
                          <a:latin typeface="Verdana"/>
                          <a:ea typeface="Times New Roman"/>
                          <a:cs typeface="Times New Roman"/>
                        </a:rPr>
                        <a:t>Roadies</a:t>
                      </a:r>
                      <a:endParaRPr lang="en-US" sz="1500">
                        <a:latin typeface="Calibri"/>
                        <a:ea typeface="Calibri"/>
                        <a:cs typeface="Times New Roman"/>
                      </a:endParaRPr>
                    </a:p>
                  </a:txBody>
                  <a:tcPr marL="60573" marR="605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500" dirty="0">
                        <a:latin typeface="Arial"/>
                        <a:ea typeface="Calibri"/>
                        <a:cs typeface="Times New Roman"/>
                      </a:endParaRPr>
                    </a:p>
                    <a:p>
                      <a:pPr algn="l">
                        <a:lnSpc>
                          <a:spcPct val="115000"/>
                        </a:lnSpc>
                        <a:spcAft>
                          <a:spcPts val="1000"/>
                        </a:spcAft>
                      </a:pPr>
                      <a:r>
                        <a:rPr lang="vi-VN" sz="1500" dirty="0">
                          <a:latin typeface="Arial"/>
                          <a:ea typeface="Calibri"/>
                          <a:cs typeface="Times New Roman"/>
                        </a:rPr>
                        <a:t>Mamta,PIET(BBA)</a:t>
                      </a:r>
                      <a:endParaRPr lang="en-US" sz="1500" dirty="0">
                        <a:latin typeface="Calibri"/>
                        <a:ea typeface="Calibri"/>
                        <a:cs typeface="Times New Roman"/>
                      </a:endParaRP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vi-VN" sz="1500">
                        <a:latin typeface="Arial"/>
                        <a:ea typeface="Calibri"/>
                        <a:cs typeface="Times New Roman"/>
                      </a:endParaRP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vi-VN" sz="1500">
                        <a:latin typeface="Arial"/>
                        <a:ea typeface="Calibri"/>
                        <a:cs typeface="Times New Roman"/>
                      </a:endParaRP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542">
                <a:tc>
                  <a:txBody>
                    <a:bodyPr/>
                    <a:lstStyle/>
                    <a:p>
                      <a:pPr algn="ctr">
                        <a:lnSpc>
                          <a:spcPct val="115000"/>
                        </a:lnSpc>
                        <a:spcAft>
                          <a:spcPts val="1000"/>
                        </a:spcAft>
                      </a:pPr>
                      <a:r>
                        <a:rPr lang="vi-VN" sz="1500" b="1">
                          <a:latin typeface="Arial"/>
                          <a:ea typeface="Calibri"/>
                          <a:cs typeface="Times New Roman"/>
                        </a:rPr>
                        <a:t>2</a:t>
                      </a:r>
                      <a:endParaRPr lang="en-US" sz="1500">
                        <a:latin typeface="Calibri"/>
                        <a:ea typeface="Calibri"/>
                        <a:cs typeface="Times New Roman"/>
                      </a:endParaRPr>
                    </a:p>
                  </a:txBody>
                  <a:tcPr marL="60573" marR="605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i="1">
                          <a:latin typeface="Verdana"/>
                          <a:ea typeface="Times New Roman"/>
                          <a:cs typeface="Times New Roman"/>
                        </a:rPr>
                        <a:t>Face Painting</a:t>
                      </a:r>
                      <a:endParaRPr lang="en-US" sz="1500">
                        <a:latin typeface="Calibri"/>
                        <a:ea typeface="Calibri"/>
                        <a:cs typeface="Times New Roman"/>
                      </a:endParaRPr>
                    </a:p>
                  </a:txBody>
                  <a:tcPr marL="60573" marR="605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vi-VN" sz="1500">
                        <a:latin typeface="Arial"/>
                        <a:ea typeface="Calibri"/>
                        <a:cs typeface="Times New Roman"/>
                      </a:endParaRP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vi-VN" sz="1500">
                          <a:latin typeface="Arial"/>
                          <a:ea typeface="Calibri"/>
                          <a:cs typeface="Times New Roman"/>
                        </a:rPr>
                        <a:t>Mansi &amp;Vasu,PIET(BBA)</a:t>
                      </a:r>
                      <a:endParaRPr lang="en-US" sz="1500">
                        <a:latin typeface="Calibri"/>
                        <a:ea typeface="Calibri"/>
                        <a:cs typeface="Times New Roman"/>
                      </a:endParaRP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vi-VN" sz="1500">
                        <a:latin typeface="Arial"/>
                        <a:ea typeface="Calibri"/>
                        <a:cs typeface="Times New Roman"/>
                      </a:endParaRP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859">
                <a:tc>
                  <a:txBody>
                    <a:bodyPr/>
                    <a:lstStyle/>
                    <a:p>
                      <a:pPr algn="ctr">
                        <a:lnSpc>
                          <a:spcPct val="115000"/>
                        </a:lnSpc>
                        <a:spcAft>
                          <a:spcPts val="1000"/>
                        </a:spcAft>
                      </a:pPr>
                      <a:r>
                        <a:rPr lang="vi-VN" sz="1500" b="1">
                          <a:latin typeface="Arial"/>
                          <a:ea typeface="Calibri"/>
                          <a:cs typeface="Times New Roman"/>
                        </a:rPr>
                        <a:t>3</a:t>
                      </a:r>
                      <a:endParaRPr lang="en-US" sz="1500">
                        <a:latin typeface="Calibri"/>
                        <a:ea typeface="Calibri"/>
                        <a:cs typeface="Times New Roman"/>
                      </a:endParaRPr>
                    </a:p>
                  </a:txBody>
                  <a:tcPr marL="60573" marR="605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i="1">
                          <a:latin typeface="Verdana"/>
                          <a:ea typeface="Times New Roman"/>
                          <a:cs typeface="Times New Roman"/>
                        </a:rPr>
                        <a:t>Photography</a:t>
                      </a:r>
                      <a:endParaRPr lang="en-US" sz="1500">
                        <a:latin typeface="Calibri"/>
                        <a:ea typeface="Calibri"/>
                        <a:cs typeface="Times New Roman"/>
                      </a:endParaRPr>
                    </a:p>
                  </a:txBody>
                  <a:tcPr marL="60573" marR="605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vi-VN" sz="1500">
                        <a:latin typeface="Arial"/>
                        <a:ea typeface="Calibri"/>
                        <a:cs typeface="Times New Roman"/>
                      </a:endParaRP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vi-VN" sz="1500">
                        <a:latin typeface="Arial"/>
                        <a:ea typeface="Calibri"/>
                        <a:cs typeface="Times New Roman"/>
                      </a:endParaRP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vi-VN" sz="1500">
                          <a:latin typeface="Arial"/>
                          <a:ea typeface="Calibri"/>
                          <a:cs typeface="Times New Roman"/>
                        </a:rPr>
                        <a:t>Aman Goel, PIET(BBA)</a:t>
                      </a:r>
                      <a:endParaRPr lang="en-US" sz="1500">
                        <a:latin typeface="Calibri"/>
                        <a:ea typeface="Calibri"/>
                        <a:cs typeface="Times New Roman"/>
                      </a:endParaRP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3491">
                <a:tc>
                  <a:txBody>
                    <a:bodyPr/>
                    <a:lstStyle/>
                    <a:p>
                      <a:pPr algn="ctr">
                        <a:lnSpc>
                          <a:spcPct val="115000"/>
                        </a:lnSpc>
                        <a:spcAft>
                          <a:spcPts val="1000"/>
                        </a:spcAft>
                      </a:pPr>
                      <a:r>
                        <a:rPr lang="en-US" sz="1500" b="1">
                          <a:latin typeface="Arial"/>
                          <a:ea typeface="Calibri"/>
                          <a:cs typeface="Times New Roman"/>
                        </a:rPr>
                        <a:t>4</a:t>
                      </a:r>
                      <a:endParaRPr lang="en-US" sz="1500">
                        <a:latin typeface="Calibri"/>
                        <a:ea typeface="Calibri"/>
                        <a:cs typeface="Times New Roman"/>
                      </a:endParaRPr>
                    </a:p>
                  </a:txBody>
                  <a:tcPr marL="60573" marR="605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500">
                        <a:latin typeface="Calibri"/>
                        <a:ea typeface="Calibri"/>
                        <a:cs typeface="Times New Roman"/>
                      </a:endParaRPr>
                    </a:p>
                    <a:p>
                      <a:pPr algn="ctr">
                        <a:lnSpc>
                          <a:spcPct val="115000"/>
                        </a:lnSpc>
                        <a:spcAft>
                          <a:spcPts val="0"/>
                        </a:spcAft>
                      </a:pPr>
                      <a:r>
                        <a:rPr lang="en-US" sz="1500" b="1" i="1">
                          <a:latin typeface="Verdana"/>
                          <a:ea typeface="Times New Roman"/>
                          <a:cs typeface="Times New Roman"/>
                        </a:rPr>
                        <a:t>Food Carnival</a:t>
                      </a:r>
                      <a:endParaRPr lang="en-US" sz="1500">
                        <a:latin typeface="Calibri"/>
                        <a:ea typeface="Calibri"/>
                        <a:cs typeface="Times New Roman"/>
                      </a:endParaRPr>
                    </a:p>
                  </a:txBody>
                  <a:tcPr marL="60573" marR="605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vi-VN" sz="1500">
                          <a:latin typeface="Arial"/>
                          <a:ea typeface="Calibri"/>
                          <a:cs typeface="Times New Roman"/>
                        </a:rPr>
                        <a:t>Mansi &amp;Vasu,PIET(BBA)</a:t>
                      </a:r>
                      <a:endParaRPr lang="en-US" sz="1500">
                        <a:latin typeface="Calibri"/>
                        <a:ea typeface="Calibri"/>
                        <a:cs typeface="Times New Roman"/>
                      </a:endParaRP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vi-VN" sz="1500">
                          <a:latin typeface="Arial"/>
                          <a:ea typeface="Calibri"/>
                          <a:cs typeface="Times New Roman"/>
                        </a:rPr>
                        <a:t>Saloni &amp;Tanya,PIET</a:t>
                      </a:r>
                      <a:r>
                        <a:rPr lang="en-US" sz="1500">
                          <a:latin typeface="Arial"/>
                          <a:ea typeface="Calibri"/>
                          <a:cs typeface="Times New Roman"/>
                        </a:rPr>
                        <a:t>(BBA)</a:t>
                      </a:r>
                      <a:endParaRPr lang="en-US" sz="1500">
                        <a:latin typeface="Calibri"/>
                        <a:ea typeface="Calibri"/>
                        <a:cs typeface="Times New Roman"/>
                      </a:endParaRP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vi-VN" sz="1500" dirty="0">
                        <a:latin typeface="Arial"/>
                        <a:ea typeface="Calibri"/>
                        <a:cs typeface="Times New Roman"/>
                      </a:endParaRPr>
                    </a:p>
                  </a:txBody>
                  <a:tcPr marL="60573" marR="60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9873" name="WordArt 1"/>
          <p:cNvSpPr>
            <a:spLocks noChangeArrowheads="1" noChangeShapeType="1" noTextEdit="1"/>
          </p:cNvSpPr>
          <p:nvPr/>
        </p:nvSpPr>
        <p:spPr bwMode="auto">
          <a:xfrm>
            <a:off x="1600200" y="990600"/>
            <a:ext cx="5797550" cy="992187"/>
          </a:xfrm>
          <a:prstGeom prst="rect">
            <a:avLst/>
          </a:prstGeom>
        </p:spPr>
        <p:txBody>
          <a:bodyPr wrap="none" fromWordArt="1">
            <a:prstTxWarp prst="textArchUp">
              <a:avLst>
                <a:gd name="adj" fmla="val 10800000"/>
              </a:avLst>
            </a:prstTxWarp>
          </a:bodyPr>
          <a:lstStyle/>
          <a:p>
            <a:pPr algn="ctr" rtl="0"/>
            <a:r>
              <a:rPr lang="en-US" sz="3600" kern="10" spc="0" dirty="0" smtClean="0">
                <a:ln w="9525">
                  <a:solidFill>
                    <a:srgbClr val="000000"/>
                  </a:solidFill>
                  <a:round/>
                  <a:headEnd/>
                  <a:tailEnd/>
                </a:ln>
                <a:solidFill>
                  <a:srgbClr val="000000"/>
                </a:solidFill>
                <a:effectLst/>
                <a:latin typeface="Arial Black"/>
              </a:rPr>
              <a:t>MAESTROS 2K18</a:t>
            </a:r>
            <a:endParaRPr lang="en-US" sz="3600" kern="10" spc="0" dirty="0">
              <a:ln w="9525">
                <a:solidFill>
                  <a:srgbClr val="000000"/>
                </a:solidFill>
                <a:round/>
                <a:headEnd/>
                <a:tailEnd/>
              </a:ln>
              <a:solidFill>
                <a:srgbClr val="000000"/>
              </a:solidFill>
              <a:effectLst/>
              <a:latin typeface="Arial Black"/>
            </a:endParaRPr>
          </a:p>
        </p:txBody>
      </p:sp>
      <p:sp>
        <p:nvSpPr>
          <p:cNvPr id="4" name="Rectangle 3"/>
          <p:cNvSpPr/>
          <p:nvPr/>
        </p:nvSpPr>
        <p:spPr>
          <a:xfrm>
            <a:off x="457200" y="2133600"/>
            <a:ext cx="8229600" cy="646331"/>
          </a:xfrm>
          <a:prstGeom prst="rect">
            <a:avLst/>
          </a:prstGeom>
        </p:spPr>
        <p:txBody>
          <a:bodyPr wrap="square">
            <a:spAutoFit/>
          </a:bodyPr>
          <a:lstStyle/>
          <a:p>
            <a:pPr algn="ctr"/>
            <a:r>
              <a:rPr lang="vi-VN" sz="3600" b="1" i="1" dirty="0" smtClean="0"/>
              <a:t>INFORMAL EVENTS (1st Feb 2K18)</a:t>
            </a:r>
            <a:endParaRPr lang="en-US" sz="36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Image result for faculty corner logo"/>
          <p:cNvPicPr>
            <a:picLocks noChangeAspect="1" noChangeArrowheads="1"/>
          </p:cNvPicPr>
          <p:nvPr/>
        </p:nvPicPr>
        <p:blipFill>
          <a:blip r:embed="rId2" cstate="print"/>
          <a:srcRect l="35349"/>
          <a:stretch>
            <a:fillRect/>
          </a:stretch>
        </p:blipFill>
        <p:spPr bwMode="auto">
          <a:xfrm>
            <a:off x="533400" y="533400"/>
            <a:ext cx="7838862" cy="3200400"/>
          </a:xfrm>
          <a:prstGeom prst="rect">
            <a:avLst/>
          </a:prstGeom>
          <a:noFill/>
        </p:spPr>
      </p:pic>
      <p:pic>
        <p:nvPicPr>
          <p:cNvPr id="48132" name="Picture 4" descr="Image result for faculty corner logo"/>
          <p:cNvPicPr>
            <a:picLocks noChangeAspect="1" noChangeArrowheads="1"/>
          </p:cNvPicPr>
          <p:nvPr/>
        </p:nvPicPr>
        <p:blipFill>
          <a:blip r:embed="rId3" cstate="print"/>
          <a:srcRect l="1861" t="6250" b="6250"/>
          <a:stretch>
            <a:fillRect/>
          </a:stretch>
        </p:blipFill>
        <p:spPr bwMode="auto">
          <a:xfrm>
            <a:off x="381000" y="3962400"/>
            <a:ext cx="8325195" cy="2209800"/>
          </a:xfrm>
          <a:prstGeom prst="rect">
            <a:avLst/>
          </a:prstGeom>
          <a:noFill/>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Autofit/>
          </a:bodyPr>
          <a:lstStyle/>
          <a:p>
            <a:pPr algn="just"/>
            <a:r>
              <a:rPr lang="en-US" sz="2800" b="1" dirty="0" smtClean="0"/>
              <a:t>Time to Say Goodbye to Performance Management  and Welcome Performance Motivation?</a:t>
            </a:r>
            <a:endParaRPr lang="en-US" sz="2800" dirty="0"/>
          </a:p>
        </p:txBody>
      </p:sp>
      <p:pic>
        <p:nvPicPr>
          <p:cNvPr id="3" name="Picture 2" descr="C:\Users\piet.9WFUVIFXATVVK7Z\Desktop\IMG-20180125-WA0023.jpg"/>
          <p:cNvPicPr>
            <a:picLocks noChangeAspect="1" noChangeArrowheads="1"/>
          </p:cNvPicPr>
          <p:nvPr/>
        </p:nvPicPr>
        <p:blipFill>
          <a:blip r:embed="rId2" cstate="print"/>
          <a:srcRect t="13333" r="36667" b="48018"/>
          <a:stretch>
            <a:fillRect/>
          </a:stretch>
        </p:blipFill>
        <p:spPr bwMode="auto">
          <a:xfrm>
            <a:off x="2057400" y="1524000"/>
            <a:ext cx="4368800" cy="3505200"/>
          </a:xfrm>
          <a:prstGeom prst="rect">
            <a:avLst/>
          </a:prstGeom>
          <a:noFill/>
        </p:spPr>
      </p:pic>
      <p:sp>
        <p:nvSpPr>
          <p:cNvPr id="4" name="Rectangle 3"/>
          <p:cNvSpPr/>
          <p:nvPr/>
        </p:nvSpPr>
        <p:spPr>
          <a:xfrm>
            <a:off x="990600" y="5257800"/>
            <a:ext cx="67056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Ms. </a:t>
            </a:r>
            <a:r>
              <a:rPr lang="en-US" sz="2400" b="1" dirty="0" err="1" smtClean="0"/>
              <a:t>Simranjeet</a:t>
            </a:r>
            <a:r>
              <a:rPr lang="en-US" sz="2400" b="1" dirty="0" smtClean="0"/>
              <a:t> </a:t>
            </a:r>
            <a:r>
              <a:rPr lang="en-US" sz="2400" b="1" dirty="0" err="1" smtClean="0"/>
              <a:t>Kaur</a:t>
            </a:r>
            <a:r>
              <a:rPr lang="en-US" sz="2400" b="1" dirty="0" smtClean="0"/>
              <a:t>, Assistant Professor, BBA, PIET</a:t>
            </a:r>
            <a:endParaRPr lang="en-US" sz="24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1083</TotalTime>
  <Words>2578</Words>
  <Application>Microsoft Office PowerPoint</Application>
  <PresentationFormat>On-screen Show (4:3)</PresentationFormat>
  <Paragraphs>264</Paragraphs>
  <Slides>102</Slides>
  <Notes>1</Notes>
  <HiddenSlides>0</HiddenSlides>
  <MMClips>0</MMClips>
  <ScaleCrop>false</ScaleCrop>
  <HeadingPairs>
    <vt:vector size="4" baseType="variant">
      <vt:variant>
        <vt:lpstr>Theme</vt:lpstr>
      </vt:variant>
      <vt:variant>
        <vt:i4>1</vt:i4>
      </vt:variant>
      <vt:variant>
        <vt:lpstr>Slide Titles</vt:lpstr>
      </vt:variant>
      <vt:variant>
        <vt:i4>102</vt:i4>
      </vt:variant>
    </vt:vector>
  </HeadingPairs>
  <TitlesOfParts>
    <vt:vector size="103" baseType="lpstr">
      <vt:lpstr>Office Theme</vt:lpstr>
      <vt:lpstr>Slide 1</vt:lpstr>
      <vt:lpstr>Slide 2</vt:lpstr>
      <vt:lpstr>Slide 3</vt:lpstr>
      <vt:lpstr>Slide 4</vt:lpstr>
      <vt:lpstr>Slide 5</vt:lpstr>
      <vt:lpstr>      While we talk about the start of the New Year, we are talking about the end of the immediate past year, in this case 2017.  The start of January is generally in no way enthusiastic except for the first day, which is the celebration of the year just set in. Why this is so?  The month of January is named after the Roman god ‘Janus’, which is a two faced god whose one face is looking forward and the other backward. That is the reason we feel more energized in the beginning of the year.  The obvious reflection of this effect we have seen in the very first week of January with students coming to the classes bubbling with vigor and participating in classes from the very first day of New Year.    </vt:lpstr>
      <vt:lpstr>Slide 7</vt:lpstr>
      <vt:lpstr>Dr. Yoginder Singh Kataria, HOD, BBA  </vt:lpstr>
      <vt:lpstr>Having walked away a few steps from 2017 I find this to be a great time of reflection on the events of the year gone by. It has finished with many accomplishments and surprises and may be a few disappointments too. It's easy to just be done at this point and begin the New Year revelry. You might find yourself tempted just to coast to the end thinking, "I'll just save my mental energy and start fresh in the New Year”.  Nothing in the world can take the place of persistence. Talent will not, nothing is more common than unsuccessful men with talent. Genius will not; unrewarded genius is almost a proverb. Education will not; the world is full of educated derelicts. Persistence and determination alone are omnipotent. Nothing builds self-esteem and self-confidence like accomplishment. Small steps add up to complete big journeys. Don't tell me how hard you work. Tell me how much you get done.  Whenever you have taken up work in hand, you must see it to the finish. That is the ultimate secret of success. Never, never, never give up! Remember the last quarter, like the last few miles of a race, is a great time to dig deep and aim to excel. Much can be accomplished in a few short weeks. After all, while everyone else is pulling up, the winner is often the one who finds the strength for one more burst of speed.</vt:lpstr>
      <vt:lpstr>Slide 10</vt:lpstr>
      <vt:lpstr>Slide 11</vt:lpstr>
      <vt:lpstr>Slide 12</vt:lpstr>
      <vt:lpstr>15-Jan-2018</vt:lpstr>
      <vt:lpstr>A seminar on Career interaction was held for BBA 2nd year students which was headed by Prof. K K Paliwal, Director PIET along with Dr. Nidhi Singhal, Director, Corporate and International affairs and Dr. Yoginder Singh Kataria, HOD, BBA </vt:lpstr>
      <vt:lpstr>A view of the audience for Career Interaction</vt:lpstr>
      <vt:lpstr>18-19 January 2018 </vt:lpstr>
      <vt:lpstr>Slide 17</vt:lpstr>
      <vt:lpstr>Slide 18</vt:lpstr>
      <vt:lpstr>Slide 19</vt:lpstr>
      <vt:lpstr>Slide 20</vt:lpstr>
      <vt:lpstr>Industrial Visit To Safal</vt:lpstr>
      <vt:lpstr>Slide 22</vt:lpstr>
      <vt:lpstr>Slide 23</vt:lpstr>
      <vt:lpstr>Slide 24</vt:lpstr>
      <vt:lpstr>BBA 1st year students at ‘Safal’ venture of Mother Dairy under guidance of  Dr. Saurabh Garg and Ms. Monica Sawhney.</vt:lpstr>
      <vt:lpstr>Mr Sanjeev giving presentation to BBA student / teacher team at Mother Dairy conference hall</vt:lpstr>
      <vt:lpstr>24-25 Jan 2018</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Sakshi Bhutra and group presenting their dance performance on O ri chiraiya, kehte hain humko pyar se India wale.</vt:lpstr>
      <vt:lpstr>Slide 47</vt:lpstr>
      <vt:lpstr>28/01/2k18</vt:lpstr>
      <vt:lpstr>Slide 49</vt:lpstr>
      <vt:lpstr>Slide 50</vt:lpstr>
      <vt:lpstr>Slide 51</vt:lpstr>
      <vt:lpstr>Slide 52</vt:lpstr>
      <vt:lpstr>28th January was another red letter day in the history of PIET when the 4th Convocation was held wherein 1072 Graduates were awarded Degrees. Of course this was a day of festival for all theses young aspirants who were officially declared qualified by Kurukshetra University.  The even was followed by an Alumni Evening. BBA students took part in the show which was full of fun and frolic.</vt:lpstr>
      <vt:lpstr>Ms. Namita BBA Department won the title of Miss Personality after facing two rounds i.e Ramp Walk and Questioning . </vt:lpstr>
      <vt:lpstr>Nishchay Nagpal (Batch 2014-17) BBA Department won the title of Mr Alumni after facing a competition  in two rounds i.e Ramp Walk and Questioning . </vt:lpstr>
      <vt:lpstr>Slide 56</vt:lpstr>
      <vt:lpstr>Slide 57</vt:lpstr>
      <vt:lpstr>Slide 58</vt:lpstr>
      <vt:lpstr>31 January 2k18 1-2 February 2k18</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Time to Say Goodbye to Performance Management  and Welcome Performance Motivation?</vt:lpstr>
      <vt:lpstr>Slide 100</vt:lpstr>
      <vt:lpstr>Slide 101</vt:lpstr>
      <vt:lpstr>Slide 102</vt:lpstr>
    </vt:vector>
  </TitlesOfParts>
  <Company>Nguyen Truong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Truong</dc:creator>
  <cp:lastModifiedBy>Corporate Edition</cp:lastModifiedBy>
  <cp:revision>200</cp:revision>
  <dcterms:created xsi:type="dcterms:W3CDTF">2018-01-09T04:18:33Z</dcterms:created>
  <dcterms:modified xsi:type="dcterms:W3CDTF">2018-03-27T09:36:50Z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9701171</vt:lpwstr>
  </property>
  <property fmtid="{D5CDD505-2E9C-101B-9397-08002B2CF9AE}" name="NXPowerLiteSettings" pid="3">
    <vt:lpwstr>C7000400038000</vt:lpwstr>
  </property>
  <property fmtid="{D5CDD505-2E9C-101B-9397-08002B2CF9AE}" name="NXPowerLiteVersion" pid="4">
    <vt:lpwstr>S8.2.1</vt:lpwstr>
  </property>
</Properties>
</file>