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xml" PartName="/ppt/slides/slide29.xml"/>
  <Override ContentType="application/vnd.openxmlformats-officedocument.presentationml.slide+xml" PartName="/ppt/slides/slide38.xml"/>
  <Override ContentType="application/vnd.openxmlformats-officedocument.presentationml.slide+xml" PartName="/ppt/slides/slide4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7.xml"/>
  <Override ContentType="application/vnd.openxmlformats-officedocument.presentationml.slide+xml" PartName="/ppt/slides/slide36.xml"/>
  <Override ContentType="application/vnd.openxmlformats-officedocument.presentationml.slide+xml" PartName="/ppt/slides/slide45.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43.xml"/>
  <Override ContentType="application/vnd.openxmlformats-officedocument.theme+xml" PartName="/ppt/theme/theme1.xml"/>
  <Override ContentType="application/vnd.openxmlformats-officedocument.presentationml.slideLayout+xml" PartName="/ppt/slideLayouts/slideLayout2.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slide+xml" PartName="/ppt/slides/slide23.xml"/>
  <Override ContentType="application/vnd.openxmlformats-officedocument.presentationml.slide+xml" PartName="/ppt/slides/slide32.xml"/>
  <Override ContentType="application/vnd.openxmlformats-officedocument.presentationml.slide+xml" PartName="/ppt/slides/slide41.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Default ContentType="image/gif" Extension="gif"/>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4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39.xml"/>
  <Override ContentType="application/vnd.openxmlformats-officedocument.presentationml.slide+xml" PartName="/ppt/slides/slide48.xml"/>
  <Override ContentType="application/vnd.openxmlformats-officedocument.presentationml.slideLayout+xml" PartName="/ppt/slideLayouts/slideLayout7.xml"/>
  <Default ContentType="image/png" Extension="png"/>
  <Override ContentType="application/vnd.openxmlformats-officedocument.presentationml.notesSlide+xml" PartName="/ppt/notesSlides/notesSlide1.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slide+xml" PartName="/ppt/slides/slide26.xml"/>
  <Override ContentType="application/vnd.openxmlformats-officedocument.presentationml.slide+xml" PartName="/ppt/slides/slide37.xml"/>
  <Override ContentType="application/vnd.openxmlformats-officedocument.presentationml.slide+xml" PartName="/ppt/slides/slide46.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xml" PartName="/ppt/slides/slide24.xml"/>
  <Override ContentType="application/vnd.openxmlformats-officedocument.presentationml.slide+xml" PartName="/ppt/slides/slide33.xml"/>
  <Override ContentType="application/vnd.openxmlformats-officedocument.presentationml.slide+xml" PartName="/ppt/slides/slide35.xml"/>
  <Override ContentType="application/vnd.openxmlformats-officedocument.presentationml.slide+xml" PartName="/ppt/slides/slide44.xml"/>
  <Override ContentType="application/vnd.openxmlformats-officedocument.presentationml.slideLayout+xml" PartName="/ppt/slideLayouts/slideLayout3.xml"/>
  <Default ContentType="image/jpeg" Extension="jpeg"/>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xml" PartName="/ppt/slides/slide31.xml"/>
  <Override ContentType="application/vnd.openxmlformats-officedocument.presentationml.slide+xml" PartName="/ppt/slides/slide42.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presentationml.slide+xml" PartName="/ppt/slides/slide40.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59" r:id="rId4"/>
    <p:sldId id="293" r:id="rId5"/>
    <p:sldId id="296" r:id="rId6"/>
    <p:sldId id="336" r:id="rId7"/>
    <p:sldId id="297" r:id="rId8"/>
    <p:sldId id="329" r:id="rId9"/>
    <p:sldId id="330" r:id="rId10"/>
    <p:sldId id="270" r:id="rId11"/>
    <p:sldId id="331" r:id="rId12"/>
    <p:sldId id="300" r:id="rId13"/>
    <p:sldId id="299" r:id="rId14"/>
    <p:sldId id="298" r:id="rId15"/>
    <p:sldId id="294" r:id="rId16"/>
    <p:sldId id="332" r:id="rId17"/>
    <p:sldId id="309" r:id="rId18"/>
    <p:sldId id="311" r:id="rId19"/>
    <p:sldId id="295" r:id="rId20"/>
    <p:sldId id="333" r:id="rId21"/>
    <p:sldId id="314" r:id="rId22"/>
    <p:sldId id="313" r:id="rId23"/>
    <p:sldId id="310" r:id="rId24"/>
    <p:sldId id="302" r:id="rId25"/>
    <p:sldId id="304" r:id="rId26"/>
    <p:sldId id="306" r:id="rId27"/>
    <p:sldId id="307" r:id="rId28"/>
    <p:sldId id="291" r:id="rId29"/>
    <p:sldId id="305" r:id="rId30"/>
    <p:sldId id="308" r:id="rId31"/>
    <p:sldId id="303" r:id="rId32"/>
    <p:sldId id="319" r:id="rId33"/>
    <p:sldId id="321" r:id="rId34"/>
    <p:sldId id="326" r:id="rId35"/>
    <p:sldId id="323" r:id="rId36"/>
    <p:sldId id="327" r:id="rId37"/>
    <p:sldId id="325" r:id="rId38"/>
    <p:sldId id="322" r:id="rId39"/>
    <p:sldId id="317" r:id="rId40"/>
    <p:sldId id="315" r:id="rId41"/>
    <p:sldId id="318" r:id="rId42"/>
    <p:sldId id="316" r:id="rId43"/>
    <p:sldId id="328" r:id="rId44"/>
    <p:sldId id="292" r:id="rId45"/>
    <p:sldId id="334" r:id="rId46"/>
    <p:sldId id="339" r:id="rId47"/>
    <p:sldId id="337" r:id="rId48"/>
    <p:sldId id="338" r:id="rId49"/>
    <p:sldId id="33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6" d="100"/>
          <a:sy n="96" d="100"/>
        </p:scale>
        <p:origin x="22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89D6C-F1AA-4962-A3D6-BA47E649E17D}" type="datetimeFigureOut">
              <a:rPr lang="en-US" smtClean="0"/>
              <a:pPr/>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6EB86-1A21-4D6D-8449-D750936467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D6EB86-1A21-4D6D-8449-D750936467B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C7A20-6009-4863-A5F8-D21D509B3730}"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C7A20-6009-4863-A5F8-D21D509B3730}"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C7A20-6009-4863-A5F8-D21D509B3730}"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C7A20-6009-4863-A5F8-D21D509B3730}"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C7A20-6009-4863-A5F8-D21D509B3730}"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C7A20-6009-4863-A5F8-D21D509B3730}"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C7A20-6009-4863-A5F8-D21D509B3730}"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C7A20-6009-4863-A5F8-D21D509B3730}"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69546-2C23-4DA0-AC05-AE2CC929FC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C7A20-6009-4863-A5F8-D21D509B3730}" type="datetimeFigureOut">
              <a:rPr lang="en-US" smtClean="0"/>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69546-2C23-4DA0-AC05-AE2CC929FC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1.JPG"/>
          <p:cNvPicPr>
            <a:picLocks noChangeAspect="1"/>
          </p:cNvPicPr>
          <p:nvPr/>
        </p:nvPicPr>
        <p:blipFill>
          <a:blip r:embed="rId2" cstate="print">
            <a:lum bright="10000"/>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logo-in.jpg"/>
          <p:cNvPicPr>
            <a:picLocks noChangeAspect="1"/>
          </p:cNvPicPr>
          <p:nvPr/>
        </p:nvPicPr>
        <p:blipFill>
          <a:blip r:embed="rId3" cstate="print"/>
          <a:stretch>
            <a:fillRect/>
          </a:stretch>
        </p:blipFill>
        <p:spPr>
          <a:xfrm>
            <a:off x="0" y="0"/>
            <a:ext cx="9144000" cy="1295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NDUSTRIAL VISIT LOGO"/>
          <p:cNvPicPr>
            <a:picLocks noChangeAspect="1" noChangeArrowheads="1"/>
          </p:cNvPicPr>
          <p:nvPr/>
        </p:nvPicPr>
        <p:blipFill>
          <a:blip r:embed="rId2" cstate="print"/>
          <a:srcRect t="5333" b="22667"/>
          <a:stretch>
            <a:fillRect/>
          </a:stretch>
        </p:blipFill>
        <p:spPr bwMode="auto">
          <a:xfrm>
            <a:off x="914400" y="152400"/>
            <a:ext cx="7239000" cy="3909060"/>
          </a:xfrm>
          <a:prstGeom prst="rect">
            <a:avLst/>
          </a:prstGeom>
          <a:noFill/>
        </p:spPr>
      </p:pic>
      <p:sp>
        <p:nvSpPr>
          <p:cNvPr id="5" name="Title 4"/>
          <p:cNvSpPr>
            <a:spLocks noGrp="1"/>
          </p:cNvSpPr>
          <p:nvPr>
            <p:ph type="title"/>
          </p:nvPr>
        </p:nvSpPr>
        <p:spPr>
          <a:xfrm>
            <a:off x="6553200" y="6324600"/>
            <a:ext cx="2895600" cy="350838"/>
          </a:xfrm>
        </p:spPr>
        <p:txBody>
          <a:bodyPr>
            <a:noAutofit/>
          </a:bodyPr>
          <a:lstStyle/>
          <a:p>
            <a:r>
              <a:rPr lang="en-US" sz="2000" b="1" dirty="0" smtClean="0">
                <a:solidFill>
                  <a:srgbClr val="FF0000"/>
                </a:solidFill>
              </a:rPr>
              <a:t>6-8-9 February 2018 </a:t>
            </a:r>
            <a:endParaRPr lang="en-US" sz="2000" b="1" dirty="0">
              <a:solidFill>
                <a:srgbClr val="FF0000"/>
              </a:solidFill>
            </a:endParaRPr>
          </a:p>
        </p:txBody>
      </p:sp>
      <p:pic>
        <p:nvPicPr>
          <p:cNvPr id="21508" name="Picture 4" descr="Image result for yakult logo"/>
          <p:cNvPicPr>
            <a:picLocks noChangeAspect="1" noChangeArrowheads="1"/>
          </p:cNvPicPr>
          <p:nvPr/>
        </p:nvPicPr>
        <p:blipFill>
          <a:blip r:embed="rId3" cstate="print"/>
          <a:srcRect/>
          <a:stretch>
            <a:fillRect/>
          </a:stretch>
        </p:blipFill>
        <p:spPr bwMode="auto">
          <a:xfrm>
            <a:off x="1295400" y="4419600"/>
            <a:ext cx="6096000" cy="17430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057400"/>
            <a:ext cx="8610600" cy="4524315"/>
          </a:xfrm>
          <a:prstGeom prst="rect">
            <a:avLst/>
          </a:prstGeom>
        </p:spPr>
        <p:txBody>
          <a:bodyPr wrap="square">
            <a:spAutoFit/>
          </a:bodyPr>
          <a:lstStyle/>
          <a:p>
            <a:pPr algn="just"/>
            <a:r>
              <a:rPr lang="en-US" sz="2400" dirty="0" smtClean="0"/>
              <a:t>As a practical part of the curriculum, February has been marked with ‘Industrial Visits’, what we call ‘an exposure to the shop floor’ to enable aspirants learn and understand the ground reality of the industrial scenario.</a:t>
            </a:r>
          </a:p>
          <a:p>
            <a:pPr algn="just"/>
            <a:endParaRPr lang="en-US" sz="2400" dirty="0" smtClean="0"/>
          </a:p>
          <a:p>
            <a:pPr algn="just"/>
            <a:r>
              <a:rPr lang="en-US" sz="2400" dirty="0" smtClean="0"/>
              <a:t>BBA 1</a:t>
            </a:r>
            <a:r>
              <a:rPr lang="en-US" sz="2400" baseline="30000" dirty="0" smtClean="0"/>
              <a:t>st</a:t>
            </a:r>
            <a:r>
              <a:rPr lang="en-US" sz="2400" dirty="0" smtClean="0"/>
              <a:t> year students were taken out to visit YAKULT on 6</a:t>
            </a:r>
            <a:r>
              <a:rPr lang="en-US" sz="2400" baseline="30000" dirty="0" smtClean="0"/>
              <a:t>th</a:t>
            </a:r>
            <a:r>
              <a:rPr lang="en-US" sz="2400" dirty="0" smtClean="0"/>
              <a:t>, 8</a:t>
            </a:r>
            <a:r>
              <a:rPr lang="en-US" sz="2400" baseline="30000" dirty="0" smtClean="0"/>
              <a:t>th</a:t>
            </a:r>
            <a:r>
              <a:rPr lang="en-US" sz="2400" dirty="0" smtClean="0"/>
              <a:t> and 9</a:t>
            </a:r>
            <a:r>
              <a:rPr lang="en-US" sz="2400" baseline="30000" dirty="0" smtClean="0"/>
              <a:t>th</a:t>
            </a:r>
            <a:r>
              <a:rPr lang="en-US" sz="2400" dirty="0" smtClean="0"/>
              <a:t> Feb under care of M/s Jagmohan, Monica, Samriti, </a:t>
            </a:r>
            <a:r>
              <a:rPr lang="en-US" sz="2400" dirty="0" err="1" smtClean="0"/>
              <a:t>Shachie</a:t>
            </a:r>
            <a:r>
              <a:rPr lang="en-US" sz="2400" dirty="0" smtClean="0"/>
              <a:t> and </a:t>
            </a:r>
            <a:r>
              <a:rPr lang="en-US" sz="2400" dirty="0" err="1" smtClean="0"/>
              <a:t>Vikas</a:t>
            </a:r>
            <a:r>
              <a:rPr lang="en-US" sz="2400" dirty="0" smtClean="0"/>
              <a:t>. </a:t>
            </a:r>
          </a:p>
          <a:p>
            <a:pPr algn="just"/>
            <a:endParaRPr lang="en-US" sz="2400" dirty="0" smtClean="0"/>
          </a:p>
          <a:p>
            <a:pPr algn="just"/>
            <a:r>
              <a:rPr lang="en-US" sz="2400" dirty="0" smtClean="0"/>
              <a:t>It was a truly learning exposure for the budding management students where they got to know the process delicacies and quality and hygiene assurance for manufacturing safe food products.</a:t>
            </a:r>
            <a:endParaRPr lang="en-US" sz="2400" dirty="0"/>
          </a:p>
        </p:txBody>
      </p:sp>
      <p:pic>
        <p:nvPicPr>
          <p:cNvPr id="58370" name="Picture 2" descr="Image result for industrial visit logo"/>
          <p:cNvPicPr>
            <a:picLocks noChangeAspect="1" noChangeArrowheads="1"/>
          </p:cNvPicPr>
          <p:nvPr/>
        </p:nvPicPr>
        <p:blipFill>
          <a:blip r:embed="rId2" cstate="print"/>
          <a:srcRect b="48712"/>
          <a:stretch>
            <a:fillRect/>
          </a:stretch>
        </p:blipFill>
        <p:spPr bwMode="auto">
          <a:xfrm>
            <a:off x="76200" y="47624"/>
            <a:ext cx="6096000" cy="2085976"/>
          </a:xfrm>
          <a:prstGeom prst="rect">
            <a:avLst/>
          </a:prstGeom>
          <a:noFill/>
        </p:spPr>
      </p:pic>
      <p:pic>
        <p:nvPicPr>
          <p:cNvPr id="58372" name="Picture 4" descr="Image result for yakult logo"/>
          <p:cNvPicPr>
            <a:picLocks noChangeAspect="1" noChangeArrowheads="1"/>
          </p:cNvPicPr>
          <p:nvPr/>
        </p:nvPicPr>
        <p:blipFill>
          <a:blip r:embed="rId3" cstate="print"/>
          <a:srcRect l="8235" b="4846"/>
          <a:stretch>
            <a:fillRect/>
          </a:stretch>
        </p:blipFill>
        <p:spPr bwMode="auto">
          <a:xfrm>
            <a:off x="6096000" y="76200"/>
            <a:ext cx="29718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iet.9WFUVIFXATVVK7Z\Desktop\IMG_7234.JPG"/>
          <p:cNvPicPr>
            <a:picLocks noChangeAspect="1" noChangeArrowheads="1"/>
          </p:cNvPicPr>
          <p:nvPr/>
        </p:nvPicPr>
        <p:blipFill>
          <a:blip r:embed="rId2" cstate="print">
            <a:lum bright="10000"/>
          </a:blip>
          <a:srcRect t="12684" b="3540"/>
          <a:stretch>
            <a:fillRect/>
          </a:stretch>
        </p:blipFill>
        <p:spPr bwMode="auto">
          <a:xfrm>
            <a:off x="152400" y="152400"/>
            <a:ext cx="8610600" cy="5410200"/>
          </a:xfrm>
          <a:prstGeom prst="rect">
            <a:avLst/>
          </a:prstGeom>
          <a:noFill/>
        </p:spPr>
      </p:pic>
      <p:sp>
        <p:nvSpPr>
          <p:cNvPr id="4" name="Rectangle 3"/>
          <p:cNvSpPr/>
          <p:nvPr/>
        </p:nvSpPr>
        <p:spPr>
          <a:xfrm>
            <a:off x="457200" y="5867400"/>
            <a:ext cx="82296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Ms. </a:t>
            </a:r>
            <a:r>
              <a:rPr lang="en-US" sz="1600" b="1" dirty="0" err="1" smtClean="0"/>
              <a:t>Shachie</a:t>
            </a:r>
            <a:r>
              <a:rPr lang="en-US" sz="1600" b="1" dirty="0" smtClean="0"/>
              <a:t> </a:t>
            </a:r>
            <a:r>
              <a:rPr lang="en-US" sz="1600" b="1" dirty="0" err="1" smtClean="0"/>
              <a:t>Sandhu</a:t>
            </a:r>
            <a:r>
              <a:rPr lang="en-US" sz="1600" b="1" dirty="0" smtClean="0"/>
              <a:t> giving </a:t>
            </a:r>
            <a:r>
              <a:rPr lang="en-US" sz="1600" b="1" dirty="0" err="1" smtClean="0"/>
              <a:t>momento</a:t>
            </a:r>
            <a:r>
              <a:rPr lang="en-US" sz="1600" b="1" dirty="0" smtClean="0"/>
              <a:t> to Mr. </a:t>
            </a:r>
            <a:r>
              <a:rPr lang="en-US" sz="1600" b="1" dirty="0" err="1" smtClean="0"/>
              <a:t>Abhishek</a:t>
            </a:r>
            <a:r>
              <a:rPr lang="en-US" sz="1600" b="1" dirty="0" smtClean="0"/>
              <a:t> Singh (</a:t>
            </a:r>
            <a:r>
              <a:rPr lang="en-US" sz="1600" b="1" dirty="0" err="1" smtClean="0"/>
              <a:t>AGM</a:t>
            </a:r>
            <a:r>
              <a:rPr lang="en-US" sz="1600" b="1" dirty="0" smtClean="0"/>
              <a:t>, HR &amp; </a:t>
            </a:r>
            <a:r>
              <a:rPr lang="en-US" sz="1600" b="1" dirty="0" smtClean="0"/>
              <a:t>Admin) along with </a:t>
            </a:r>
            <a:r>
              <a:rPr lang="en-US" sz="1600" b="1" dirty="0" err="1" smtClean="0"/>
              <a:t>Aadish</a:t>
            </a:r>
            <a:r>
              <a:rPr lang="en-US" sz="1600" b="1" dirty="0" smtClean="0"/>
              <a:t> and </a:t>
            </a:r>
            <a:r>
              <a:rPr lang="en-US" sz="1600" b="1" dirty="0" err="1" smtClean="0"/>
              <a:t>Yamini</a:t>
            </a:r>
            <a:r>
              <a:rPr lang="en-US" sz="1600" b="1" dirty="0" smtClean="0"/>
              <a:t> at </a:t>
            </a:r>
            <a:r>
              <a:rPr lang="en-US" sz="1600" b="1" dirty="0" smtClean="0"/>
              <a:t>Yakult on  behalf of BBA, PIET</a:t>
            </a:r>
            <a:endParaRPr lang="en-US" sz="1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et.9WFUVIFXATVVK7Z\Downloads\IMG-20180210-WA0007.jpg"/>
          <p:cNvPicPr>
            <a:picLocks noChangeAspect="1" noChangeArrowheads="1"/>
          </p:cNvPicPr>
          <p:nvPr/>
        </p:nvPicPr>
        <p:blipFill>
          <a:blip r:embed="rId2" cstate="print">
            <a:lum bright="10000"/>
          </a:blip>
          <a:srcRect l="6250" t="28333" r="9375" b="7500"/>
          <a:stretch>
            <a:fillRect/>
          </a:stretch>
        </p:blipFill>
        <p:spPr bwMode="auto">
          <a:xfrm>
            <a:off x="228600" y="381000"/>
            <a:ext cx="8683831" cy="4953000"/>
          </a:xfrm>
          <a:prstGeom prst="rect">
            <a:avLst/>
          </a:prstGeom>
          <a:noFill/>
        </p:spPr>
      </p:pic>
      <p:sp>
        <p:nvSpPr>
          <p:cNvPr id="3" name="Rectangle 2"/>
          <p:cNvSpPr/>
          <p:nvPr/>
        </p:nvSpPr>
        <p:spPr>
          <a:xfrm>
            <a:off x="457200" y="5486400"/>
            <a:ext cx="8229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Ms. Samriti &amp; Ms. Monica (PIET faculty) along with students of BBA  and Ms. </a:t>
            </a:r>
            <a:r>
              <a:rPr lang="en-US" sz="2400" b="1" dirty="0" err="1" smtClean="0"/>
              <a:t>Yamini</a:t>
            </a:r>
            <a:r>
              <a:rPr lang="en-US" sz="2400" b="1" dirty="0" smtClean="0"/>
              <a:t> at Yakult</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et.9WFUVIFXATVVK7Z\Desktop\PIET.JPG"/>
          <p:cNvPicPr>
            <a:picLocks noChangeAspect="1" noChangeArrowheads="1"/>
          </p:cNvPicPr>
          <p:nvPr/>
        </p:nvPicPr>
        <p:blipFill>
          <a:blip r:embed="rId2" cstate="print">
            <a:lum bright="10000"/>
          </a:blip>
          <a:srcRect t="20117" b="2222"/>
          <a:stretch>
            <a:fillRect/>
          </a:stretch>
        </p:blipFill>
        <p:spPr bwMode="auto">
          <a:xfrm>
            <a:off x="0" y="1828800"/>
            <a:ext cx="9144000" cy="4876800"/>
          </a:xfrm>
          <a:prstGeom prst="rect">
            <a:avLst/>
          </a:prstGeom>
          <a:noFill/>
        </p:spPr>
      </p:pic>
      <p:sp>
        <p:nvSpPr>
          <p:cNvPr id="3" name="Rectangle 2"/>
          <p:cNvSpPr/>
          <p:nvPr/>
        </p:nvSpPr>
        <p:spPr>
          <a:xfrm>
            <a:off x="381000" y="457200"/>
            <a:ext cx="84582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Group Photograph of Students at Yakult</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lood donation camp"/>
          <p:cNvPicPr>
            <a:picLocks noChangeAspect="1" noChangeArrowheads="1"/>
          </p:cNvPicPr>
          <p:nvPr/>
        </p:nvPicPr>
        <p:blipFill>
          <a:blip r:embed="rId2" cstate="print"/>
          <a:srcRect/>
          <a:stretch>
            <a:fillRect/>
          </a:stretch>
        </p:blipFill>
        <p:spPr bwMode="auto">
          <a:xfrm>
            <a:off x="2438400" y="3200400"/>
            <a:ext cx="4572000" cy="3352800"/>
          </a:xfrm>
          <a:prstGeom prst="rect">
            <a:avLst/>
          </a:prstGeom>
          <a:noFill/>
        </p:spPr>
      </p:pic>
      <p:sp>
        <p:nvSpPr>
          <p:cNvPr id="6" name="Title 5"/>
          <p:cNvSpPr>
            <a:spLocks noGrp="1"/>
          </p:cNvSpPr>
          <p:nvPr>
            <p:ph type="title"/>
          </p:nvPr>
        </p:nvSpPr>
        <p:spPr>
          <a:xfrm>
            <a:off x="6705600" y="6172200"/>
            <a:ext cx="2133600" cy="503238"/>
          </a:xfrm>
        </p:spPr>
        <p:txBody>
          <a:bodyPr>
            <a:noAutofit/>
          </a:bodyPr>
          <a:lstStyle/>
          <a:p>
            <a:r>
              <a:rPr lang="en-US" sz="2000" dirty="0" smtClean="0">
                <a:solidFill>
                  <a:srgbClr val="FF0000"/>
                </a:solidFill>
              </a:rPr>
              <a:t>9-February-2018</a:t>
            </a:r>
            <a:endParaRPr lang="en-US" sz="2000" dirty="0">
              <a:solidFill>
                <a:srgbClr val="FF0000"/>
              </a:solidFill>
            </a:endParaRPr>
          </a:p>
        </p:txBody>
      </p:sp>
      <p:pic>
        <p:nvPicPr>
          <p:cNvPr id="9218" name="Picture 2" descr="Image result for lions club blood donation logo"/>
          <p:cNvPicPr>
            <a:picLocks noChangeAspect="1" noChangeArrowheads="1"/>
          </p:cNvPicPr>
          <p:nvPr/>
        </p:nvPicPr>
        <p:blipFill>
          <a:blip r:embed="rId3" cstate="print"/>
          <a:srcRect b="22222"/>
          <a:stretch>
            <a:fillRect/>
          </a:stretch>
        </p:blipFill>
        <p:spPr bwMode="auto">
          <a:xfrm>
            <a:off x="685800" y="533400"/>
            <a:ext cx="2819400" cy="2119282"/>
          </a:xfrm>
          <a:prstGeom prst="rect">
            <a:avLst/>
          </a:prstGeom>
          <a:noFill/>
        </p:spPr>
      </p:pic>
      <p:pic>
        <p:nvPicPr>
          <p:cNvPr id="5" name="Picture 4" descr="IMG_20180217_113806.jpg"/>
          <p:cNvPicPr>
            <a:picLocks noChangeAspect="1"/>
          </p:cNvPicPr>
          <p:nvPr/>
        </p:nvPicPr>
        <p:blipFill>
          <a:blip r:embed="rId4" cstate="print">
            <a:lum bright="10000"/>
          </a:blip>
          <a:srcRect l="21851" t="65555" r="27778" b="2222"/>
          <a:stretch>
            <a:fillRect/>
          </a:stretch>
        </p:blipFill>
        <p:spPr>
          <a:xfrm>
            <a:off x="4876800" y="609600"/>
            <a:ext cx="3048000" cy="2209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942089"/>
            <a:ext cx="52578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ea typeface="Calibri" pitchFamily="34" charset="0"/>
                <a:cs typeface="Times New Roman" pitchFamily="18" charset="0"/>
              </a:rPr>
              <a:t>“DONATE A DROP OF LIFE FOR UNKNOWNS”</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500" dirty="0" smtClean="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ea typeface="Calibri" pitchFamily="34" charset="0"/>
                <a:cs typeface="Times New Roman" pitchFamily="18" charset="0"/>
              </a:rPr>
              <a:t>A ‘</a:t>
            </a:r>
            <a:r>
              <a:rPr kumimoji="0" lang="en-US" sz="2500" b="1" i="0" u="none" strike="noStrike" cap="none" normalizeH="0" baseline="0" dirty="0" smtClean="0">
                <a:ln>
                  <a:noFill/>
                </a:ln>
                <a:solidFill>
                  <a:schemeClr val="tx1"/>
                </a:solidFill>
                <a:effectLst/>
                <a:ea typeface="Calibri" pitchFamily="34" charset="0"/>
                <a:cs typeface="Times New Roman" pitchFamily="18" charset="0"/>
              </a:rPr>
              <a:t>Blood Donation Camp</a:t>
            </a:r>
            <a:r>
              <a:rPr kumimoji="0" lang="en-US" sz="2500" b="0" i="0" u="none" strike="noStrike" cap="none" normalizeH="0" baseline="0" dirty="0" smtClean="0">
                <a:ln>
                  <a:noFill/>
                </a:ln>
                <a:solidFill>
                  <a:schemeClr val="tx1"/>
                </a:solidFill>
                <a:effectLst/>
                <a:ea typeface="Calibri" pitchFamily="34" charset="0"/>
                <a:cs typeface="Times New Roman" pitchFamily="18" charset="0"/>
              </a:rPr>
              <a:t>’ was organized by PIET in collaboration with the Lion’s Club, Panipat on 9</a:t>
            </a:r>
            <a:r>
              <a:rPr kumimoji="0" lang="en-US" sz="2500" b="0" i="0" u="none" strike="noStrike" cap="none" normalizeH="0" baseline="30000" dirty="0" smtClean="0">
                <a:ln>
                  <a:noFill/>
                </a:ln>
                <a:solidFill>
                  <a:schemeClr val="tx1"/>
                </a:solidFill>
                <a:effectLst/>
                <a:ea typeface="Calibri" pitchFamily="34" charset="0"/>
                <a:cs typeface="Times New Roman" pitchFamily="18" charset="0"/>
              </a:rPr>
              <a:t>th</a:t>
            </a:r>
            <a:r>
              <a:rPr kumimoji="0" lang="en-US" sz="2500" b="0" i="0" u="none" strike="noStrike" cap="none" normalizeH="0" baseline="0" dirty="0" smtClean="0">
                <a:ln>
                  <a:noFill/>
                </a:ln>
                <a:solidFill>
                  <a:schemeClr val="tx1"/>
                </a:solidFill>
                <a:effectLst/>
                <a:ea typeface="Calibri" pitchFamily="34" charset="0"/>
                <a:cs typeface="Times New Roman" pitchFamily="18" charset="0"/>
              </a:rPr>
              <a:t> Feb. which was coordinated by Ms. Preeti Dahiya of BBA.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500" b="0"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ea typeface="Calibri" pitchFamily="34" charset="0"/>
                <a:cs typeface="Times New Roman" pitchFamily="18" charset="0"/>
              </a:rPr>
              <a:t>141 Units of blood were donated by the students</a:t>
            </a:r>
            <a:r>
              <a:rPr kumimoji="0" lang="en-US" sz="2500" b="0" i="0" u="none" strike="noStrike" cap="none" normalizeH="0" dirty="0" smtClean="0">
                <a:ln>
                  <a:noFill/>
                </a:ln>
                <a:solidFill>
                  <a:schemeClr val="tx1"/>
                </a:solidFill>
                <a:effectLst/>
                <a:ea typeface="Calibri" pitchFamily="34" charset="0"/>
                <a:cs typeface="Times New Roman" pitchFamily="18" charset="0"/>
              </a:rPr>
              <a:t> of PIET out of which many were from BBA.</a:t>
            </a:r>
            <a:endParaRPr kumimoji="0" lang="en-US" sz="2500" b="0" i="0" u="none" strike="noStrike" cap="none" normalizeH="0" baseline="0" dirty="0" smtClean="0">
              <a:ln>
                <a:noFill/>
              </a:ln>
              <a:solidFill>
                <a:schemeClr val="tx1"/>
              </a:solidFill>
              <a:effectLst/>
              <a:cs typeface="Arial" pitchFamily="34" charset="0"/>
            </a:endParaRPr>
          </a:p>
        </p:txBody>
      </p:sp>
      <p:pic>
        <p:nvPicPr>
          <p:cNvPr id="4" name="Picture 3" descr="IMG_20180217_113806.jpg"/>
          <p:cNvPicPr>
            <a:picLocks noChangeAspect="1"/>
          </p:cNvPicPr>
          <p:nvPr/>
        </p:nvPicPr>
        <p:blipFill>
          <a:blip r:embed="rId2" cstate="print">
            <a:lum bright="10000"/>
          </a:blip>
          <a:srcRect l="21851" t="2222" r="27778"/>
          <a:stretch>
            <a:fillRect/>
          </a:stretch>
        </p:blipFill>
        <p:spPr>
          <a:xfrm>
            <a:off x="5867400" y="0"/>
            <a:ext cx="3048000" cy="6705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et.9WFUVIFXATVVK7Z\Downloads\IMG-20180223-WA0015.jpg"/>
          <p:cNvPicPr>
            <a:picLocks noChangeAspect="1" noChangeArrowheads="1"/>
          </p:cNvPicPr>
          <p:nvPr/>
        </p:nvPicPr>
        <p:blipFill>
          <a:blip r:embed="rId2" cstate="print"/>
          <a:srcRect l="5556" t="7813" r="8333" b="36718"/>
          <a:stretch>
            <a:fillRect/>
          </a:stretch>
        </p:blipFill>
        <p:spPr bwMode="auto">
          <a:xfrm>
            <a:off x="2209800" y="76200"/>
            <a:ext cx="47244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04800" y="5562600"/>
            <a:ext cx="83058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smtClean="0"/>
              <a:t>“If you’re a blood donor, you’re a hero to someone, somewhere, who received your gracious gift of life” – Nikhil, BBA-2</a:t>
            </a:r>
            <a:r>
              <a:rPr lang="en-US" sz="2400" b="1" baseline="30000" dirty="0" smtClean="0"/>
              <a:t>nd</a:t>
            </a:r>
            <a:r>
              <a:rPr lang="en-US" sz="2400" b="1" dirty="0" smtClean="0"/>
              <a:t> Year</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223-WA0017.jpg"/>
          <p:cNvPicPr>
            <a:picLocks noChangeAspect="1"/>
          </p:cNvPicPr>
          <p:nvPr/>
        </p:nvPicPr>
        <p:blipFill>
          <a:blip r:embed="rId2" cstate="print">
            <a:lum bright="10000"/>
          </a:blip>
          <a:srcRect r="14167"/>
          <a:stretch>
            <a:fillRect/>
          </a:stretch>
        </p:blipFill>
        <p:spPr>
          <a:xfrm>
            <a:off x="1295400" y="228600"/>
            <a:ext cx="6400800" cy="5306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04800" y="5715000"/>
            <a:ext cx="8382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500" dirty="0" smtClean="0"/>
              <a:t>“To the young and healthy it’s no loss. To sick it’s hope of life. Donate Blood to give back life.” -</a:t>
            </a:r>
            <a:r>
              <a:rPr lang="en-US" sz="2500" b="1" dirty="0" err="1" smtClean="0"/>
              <a:t>Kunjal</a:t>
            </a:r>
            <a:r>
              <a:rPr lang="en-US" sz="2500" b="1" dirty="0" smtClean="0"/>
              <a:t> Garg, BBA-2</a:t>
            </a:r>
            <a:r>
              <a:rPr lang="en-US" sz="2500" b="1" baseline="30000" dirty="0" smtClean="0"/>
              <a:t>nd</a:t>
            </a:r>
            <a:r>
              <a:rPr lang="en-US" sz="2500" b="1" dirty="0" smtClean="0"/>
              <a:t> Year</a:t>
            </a:r>
            <a:endParaRPr lang="en-US" sz="25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ational conference logo"/>
          <p:cNvPicPr>
            <a:picLocks noChangeAspect="1" noChangeArrowheads="1"/>
          </p:cNvPicPr>
          <p:nvPr/>
        </p:nvPicPr>
        <p:blipFill>
          <a:blip r:embed="rId2" cstate="print"/>
          <a:srcRect l="7183" t="50575" r="7520" b="12644"/>
          <a:stretch>
            <a:fillRect/>
          </a:stretch>
        </p:blipFill>
        <p:spPr bwMode="auto">
          <a:xfrm>
            <a:off x="381000" y="533400"/>
            <a:ext cx="8128642" cy="1752600"/>
          </a:xfrm>
          <a:prstGeom prst="rect">
            <a:avLst/>
          </a:prstGeom>
          <a:noFill/>
        </p:spPr>
      </p:pic>
      <p:sp>
        <p:nvSpPr>
          <p:cNvPr id="1028" name="AutoShape 4" descr="Image result for GJ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GJU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GJU LOGO"/>
          <p:cNvPicPr>
            <a:picLocks noChangeAspect="1" noChangeArrowheads="1"/>
          </p:cNvPicPr>
          <p:nvPr/>
        </p:nvPicPr>
        <p:blipFill>
          <a:blip r:embed="rId3" cstate="print"/>
          <a:srcRect l="40322" b="32267"/>
          <a:stretch>
            <a:fillRect/>
          </a:stretch>
        </p:blipFill>
        <p:spPr bwMode="auto">
          <a:xfrm>
            <a:off x="2362200" y="2518600"/>
            <a:ext cx="3810000" cy="2663000"/>
          </a:xfrm>
          <a:prstGeom prst="rect">
            <a:avLst/>
          </a:prstGeom>
          <a:noFill/>
        </p:spPr>
      </p:pic>
      <p:sp>
        <p:nvSpPr>
          <p:cNvPr id="7" name="Title 6"/>
          <p:cNvSpPr>
            <a:spLocks noGrp="1"/>
          </p:cNvSpPr>
          <p:nvPr>
            <p:ph type="title"/>
          </p:nvPr>
        </p:nvSpPr>
        <p:spPr>
          <a:xfrm>
            <a:off x="6477000" y="6248400"/>
            <a:ext cx="2438400" cy="350838"/>
          </a:xfrm>
        </p:spPr>
        <p:txBody>
          <a:bodyPr>
            <a:noAutofit/>
          </a:bodyPr>
          <a:lstStyle/>
          <a:p>
            <a:r>
              <a:rPr lang="en-US" sz="2400" dirty="0" smtClean="0">
                <a:solidFill>
                  <a:srgbClr val="FF0000"/>
                </a:solidFill>
              </a:rPr>
              <a:t>9-February-2018</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9aa46d-a108-44d1-8841-0a779d7b46bb.png"/>
          <p:cNvPicPr>
            <a:picLocks noGrp="1" noChangeAspect="1"/>
          </p:cNvPicPr>
          <p:nvPr>
            <p:ph idx="4294967295"/>
          </p:nvPr>
        </p:nvPicPr>
        <p:blipFill>
          <a:blip r:embed="rId2" cstate="print"/>
          <a:stretch>
            <a:fillRect/>
          </a:stretch>
        </p:blipFill>
        <p:spPr>
          <a:xfrm>
            <a:off x="228600" y="304800"/>
            <a:ext cx="2209800" cy="2362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BBA LOGO"/>
          <p:cNvPicPr>
            <a:picLocks noChangeAspect="1" noChangeArrowheads="1"/>
          </p:cNvPicPr>
          <p:nvPr/>
        </p:nvPicPr>
        <p:blipFill>
          <a:blip r:embed="rId3" cstate="print"/>
          <a:srcRect t="46667"/>
          <a:stretch>
            <a:fillRect/>
          </a:stretch>
        </p:blipFill>
        <p:spPr bwMode="auto">
          <a:xfrm>
            <a:off x="2819400" y="304800"/>
            <a:ext cx="6096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Image result for E-NEWSLETTER LOGO"/>
          <p:cNvPicPr>
            <a:picLocks noChangeAspect="1" noChangeArrowheads="1"/>
          </p:cNvPicPr>
          <p:nvPr/>
        </p:nvPicPr>
        <p:blipFill>
          <a:blip r:embed="rId4" cstate="print"/>
          <a:srcRect/>
          <a:stretch>
            <a:fillRect/>
          </a:stretch>
        </p:blipFill>
        <p:spPr bwMode="auto">
          <a:xfrm>
            <a:off x="0" y="3276600"/>
            <a:ext cx="4495800"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Image result for sankalp logo"/>
          <p:cNvPicPr>
            <a:picLocks noChangeAspect="1" noChangeArrowheads="1"/>
          </p:cNvPicPr>
          <p:nvPr/>
        </p:nvPicPr>
        <p:blipFill>
          <a:blip r:embed="rId5" cstate="print"/>
          <a:srcRect l="9600" t="6400" r="7200" b="8267"/>
          <a:stretch>
            <a:fillRect/>
          </a:stretch>
        </p:blipFill>
        <p:spPr bwMode="auto">
          <a:xfrm>
            <a:off x="4495800" y="3282462"/>
            <a:ext cx="4648200" cy="3575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2600"/>
            <a:ext cx="8077200" cy="4832092"/>
          </a:xfrm>
          <a:prstGeom prst="rect">
            <a:avLst/>
          </a:prstGeom>
        </p:spPr>
        <p:txBody>
          <a:bodyPr wrap="square">
            <a:spAutoFit/>
          </a:bodyPr>
          <a:lstStyle/>
          <a:p>
            <a:pPr algn="just"/>
            <a:r>
              <a:rPr lang="en-US" sz="2800" dirty="0" smtClean="0"/>
              <a:t>Like previous years, a National Conference was attended by three students of BBA final year Mr. Akant Bhola, Mr. Tarun Anand and Mr. Sagar Sharma under the guardianship of Dr. Ankur, AP, BBA, PIET.</a:t>
            </a:r>
          </a:p>
          <a:p>
            <a:pPr algn="just"/>
            <a:endParaRPr lang="en-US" sz="2800" dirty="0" smtClean="0"/>
          </a:p>
          <a:p>
            <a:pPr algn="just"/>
            <a:r>
              <a:rPr lang="en-US" sz="2800" dirty="0" smtClean="0"/>
              <a:t>Dr. Himani Sharma was the organizer And Dr. Promila Suhag was the resource person of the conference.</a:t>
            </a:r>
          </a:p>
          <a:p>
            <a:pPr algn="just"/>
            <a:endParaRPr lang="en-US" sz="2800" dirty="0" smtClean="0"/>
          </a:p>
          <a:p>
            <a:pPr algn="just"/>
            <a:r>
              <a:rPr lang="en-US" sz="2800" dirty="0" smtClean="0"/>
              <a:t>It is a matter of proud for BBA Department that these students were specially invited for the conference because of their previous presentation. </a:t>
            </a:r>
            <a:endParaRPr lang="en-US" sz="2800" dirty="0"/>
          </a:p>
        </p:txBody>
      </p:sp>
      <p:sp>
        <p:nvSpPr>
          <p:cNvPr id="4" name="Rectangle 3"/>
          <p:cNvSpPr/>
          <p:nvPr/>
        </p:nvSpPr>
        <p:spPr>
          <a:xfrm>
            <a:off x="381000" y="304800"/>
            <a:ext cx="8153400" cy="1200329"/>
          </a:xfrm>
          <a:prstGeom prst="rect">
            <a:avLst/>
          </a:prstGeom>
        </p:spPr>
        <p:txBody>
          <a:bodyPr wrap="square">
            <a:spAutoFit/>
          </a:bodyPr>
          <a:lstStyle/>
          <a:p>
            <a:pPr algn="ctr"/>
            <a:r>
              <a:rPr lang="en-US" sz="3600" b="1" dirty="0" smtClean="0"/>
              <a:t>National Conference at</a:t>
            </a:r>
          </a:p>
          <a:p>
            <a:pPr algn="ctr"/>
            <a:r>
              <a:rPr lang="en-US" sz="3600" b="1" dirty="0" smtClean="0"/>
              <a:t>Guru Jambheshwar University (GJU)</a:t>
            </a:r>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MG-20180223-WA0020.jpg"/>
          <p:cNvPicPr>
            <a:picLocks noChangeAspect="1"/>
          </p:cNvPicPr>
          <p:nvPr/>
        </p:nvPicPr>
        <p:blipFill>
          <a:blip r:embed="rId2" cstate="print"/>
          <a:stretch>
            <a:fillRect/>
          </a:stretch>
        </p:blipFill>
        <p:spPr>
          <a:xfrm>
            <a:off x="160824" y="0"/>
            <a:ext cx="8822352"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IMG-20180223-WA0021.jpg"/>
          <p:cNvPicPr>
            <a:picLocks noChangeAspect="1"/>
          </p:cNvPicPr>
          <p:nvPr/>
        </p:nvPicPr>
        <p:blipFill>
          <a:blip r:embed="rId2" cstate="print"/>
          <a:stretch>
            <a:fillRect/>
          </a:stretch>
        </p:blipFill>
        <p:spPr>
          <a:xfrm>
            <a:off x="160824" y="0"/>
            <a:ext cx="8822352"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850.JPG"/>
          <p:cNvPicPr>
            <a:picLocks noChangeAspect="1"/>
          </p:cNvPicPr>
          <p:nvPr/>
        </p:nvPicPr>
        <p:blipFill>
          <a:blip r:embed="rId2" cstate="print">
            <a:lum bright="10000"/>
          </a:blip>
          <a:srcRect t="22500" r="15000" b="5000"/>
          <a:stretch>
            <a:fillRect/>
          </a:stretch>
        </p:blipFill>
        <p:spPr>
          <a:xfrm>
            <a:off x="533400" y="457200"/>
            <a:ext cx="7772400" cy="4419600"/>
          </a:xfrm>
          <a:prstGeom prst="rect">
            <a:avLst/>
          </a:prstGeom>
        </p:spPr>
      </p:pic>
      <p:sp>
        <p:nvSpPr>
          <p:cNvPr id="3" name="Rectangle 2"/>
          <p:cNvSpPr/>
          <p:nvPr/>
        </p:nvSpPr>
        <p:spPr>
          <a:xfrm>
            <a:off x="304800" y="5181600"/>
            <a:ext cx="8382000"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Dr. Ankur with BBA students Mr. Akant Bhola, Mr. Tarun Anand &amp; Mr. Sagar Sharma at  Haryana School of Business (GJU) along with Dr. Himani Sharma &amp; Dr. Suresh Kumar </a:t>
            </a:r>
            <a:r>
              <a:rPr lang="en-US" sz="2000" b="1" dirty="0" err="1" smtClean="0"/>
              <a:t>Bhaker</a:t>
            </a:r>
            <a:endParaRPr lang="en-US"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eer seminar logo"/>
          <p:cNvPicPr>
            <a:picLocks noChangeAspect="1" noChangeArrowheads="1"/>
          </p:cNvPicPr>
          <p:nvPr/>
        </p:nvPicPr>
        <p:blipFill>
          <a:blip r:embed="rId2" cstate="print"/>
          <a:srcRect/>
          <a:stretch>
            <a:fillRect/>
          </a:stretch>
        </p:blipFill>
        <p:spPr bwMode="auto">
          <a:xfrm>
            <a:off x="228600" y="381000"/>
            <a:ext cx="6192760" cy="3048000"/>
          </a:xfrm>
          <a:prstGeom prst="rect">
            <a:avLst/>
          </a:prstGeom>
          <a:noFill/>
        </p:spPr>
      </p:pic>
      <p:pic>
        <p:nvPicPr>
          <p:cNvPr id="1028" name="Picture 4" descr="Image result for interaction logo"/>
          <p:cNvPicPr>
            <a:picLocks noChangeAspect="1" noChangeArrowheads="1"/>
          </p:cNvPicPr>
          <p:nvPr/>
        </p:nvPicPr>
        <p:blipFill>
          <a:blip r:embed="rId3" cstate="print"/>
          <a:srcRect/>
          <a:stretch>
            <a:fillRect/>
          </a:stretch>
        </p:blipFill>
        <p:spPr bwMode="auto">
          <a:xfrm>
            <a:off x="381000" y="3886200"/>
            <a:ext cx="5791200" cy="2438400"/>
          </a:xfrm>
          <a:prstGeom prst="rect">
            <a:avLst/>
          </a:prstGeom>
          <a:noFill/>
        </p:spPr>
      </p:pic>
      <p:sp>
        <p:nvSpPr>
          <p:cNvPr id="4" name="Title 3"/>
          <p:cNvSpPr>
            <a:spLocks noGrp="1"/>
          </p:cNvSpPr>
          <p:nvPr>
            <p:ph type="title"/>
          </p:nvPr>
        </p:nvSpPr>
        <p:spPr>
          <a:xfrm>
            <a:off x="7086600" y="6096000"/>
            <a:ext cx="2057400" cy="609600"/>
          </a:xfrm>
        </p:spPr>
        <p:txBody>
          <a:bodyPr>
            <a:normAutofit/>
          </a:bodyPr>
          <a:lstStyle/>
          <a:p>
            <a:r>
              <a:rPr lang="en-US" sz="2400" b="1" dirty="0" smtClean="0">
                <a:solidFill>
                  <a:srgbClr val="FF0000"/>
                </a:solidFill>
              </a:rPr>
              <a:t>16-Feb-2018</a:t>
            </a:r>
            <a:endParaRPr lang="en-US" sz="2400" b="1" dirty="0">
              <a:solidFill>
                <a:srgbClr val="FF0000"/>
              </a:solidFill>
            </a:endParaRPr>
          </a:p>
        </p:txBody>
      </p:sp>
      <p:pic>
        <p:nvPicPr>
          <p:cNvPr id="30722" name="Picture 2" descr="Image result for international training logo"/>
          <p:cNvPicPr>
            <a:picLocks noChangeAspect="1" noChangeArrowheads="1"/>
          </p:cNvPicPr>
          <p:nvPr/>
        </p:nvPicPr>
        <p:blipFill>
          <a:blip r:embed="rId4" cstate="print"/>
          <a:srcRect t="49231"/>
          <a:stretch>
            <a:fillRect/>
          </a:stretch>
        </p:blipFill>
        <p:spPr bwMode="auto">
          <a:xfrm>
            <a:off x="5029200" y="2895600"/>
            <a:ext cx="4401705" cy="11620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20180223-WA0009.jpg"/>
          <p:cNvPicPr>
            <a:picLocks noChangeAspect="1"/>
          </p:cNvPicPr>
          <p:nvPr/>
        </p:nvPicPr>
        <p:blipFill>
          <a:blip r:embed="rId2" cstate="print">
            <a:lum bright="20000"/>
          </a:blip>
          <a:srcRect l="3333" t="17778" r="7500" b="14444"/>
          <a:stretch>
            <a:fillRect/>
          </a:stretch>
        </p:blipFill>
        <p:spPr>
          <a:xfrm>
            <a:off x="838200" y="381000"/>
            <a:ext cx="7239000" cy="4126907"/>
          </a:xfrm>
          <a:prstGeom prst="rect">
            <a:avLst/>
          </a:prstGeom>
        </p:spPr>
      </p:pic>
      <p:sp>
        <p:nvSpPr>
          <p:cNvPr id="3" name="Rectangle 2"/>
          <p:cNvSpPr/>
          <p:nvPr/>
        </p:nvSpPr>
        <p:spPr>
          <a:xfrm>
            <a:off x="0" y="4648200"/>
            <a:ext cx="8305800" cy="1938992"/>
          </a:xfrm>
          <a:prstGeom prst="rect">
            <a:avLst/>
          </a:prstGeom>
        </p:spPr>
        <p:txBody>
          <a:bodyPr wrap="square">
            <a:spAutoFit/>
          </a:bodyPr>
          <a:lstStyle/>
          <a:p>
            <a:pPr algn="just"/>
            <a:r>
              <a:rPr lang="en-US" sz="2000" dirty="0" smtClean="0"/>
              <a:t>	16</a:t>
            </a:r>
            <a:r>
              <a:rPr lang="en-US" sz="2000" baseline="30000" dirty="0" smtClean="0"/>
              <a:t>th</a:t>
            </a:r>
            <a:r>
              <a:rPr lang="en-US" sz="2000" dirty="0" smtClean="0"/>
              <a:t> Feb was another important day for BBA 2</a:t>
            </a:r>
            <a:r>
              <a:rPr lang="en-US" sz="2000" baseline="30000" dirty="0" smtClean="0"/>
              <a:t>nd</a:t>
            </a:r>
            <a:r>
              <a:rPr lang="en-US" sz="2000" dirty="0" smtClean="0"/>
              <a:t> year aspirants 	coordinated by Dr. </a:t>
            </a:r>
            <a:r>
              <a:rPr lang="en-US" sz="2000" dirty="0" err="1" smtClean="0"/>
              <a:t>Annu</a:t>
            </a:r>
            <a:r>
              <a:rPr lang="en-US" sz="2000" dirty="0" smtClean="0"/>
              <a:t> </a:t>
            </a:r>
            <a:r>
              <a:rPr lang="en-US" sz="2000" dirty="0" err="1" smtClean="0"/>
              <a:t>Dahiya</a:t>
            </a:r>
            <a:r>
              <a:rPr lang="en-US" sz="2000" dirty="0" smtClean="0"/>
              <a:t>. An interactive Session was 	organized on the theme International training with Dr. C S </a:t>
            </a:r>
            <a:r>
              <a:rPr lang="en-US" sz="2000" dirty="0" err="1" smtClean="0"/>
              <a:t>Yadav</a:t>
            </a:r>
            <a:r>
              <a:rPr lang="en-US" sz="2000" dirty="0" smtClean="0"/>
              <a:t>.</a:t>
            </a:r>
          </a:p>
          <a:p>
            <a:pPr algn="just"/>
            <a:endParaRPr lang="en-US" sz="2000" dirty="0" smtClean="0"/>
          </a:p>
          <a:p>
            <a:pPr algn="just"/>
            <a:r>
              <a:rPr lang="en-US" sz="2000" dirty="0" smtClean="0"/>
              <a:t>	This would be help to the students for internship abroad in 	countries like the USA, Spain and Mexico</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223-WA0011.jpg"/>
          <p:cNvPicPr>
            <a:picLocks noChangeAspect="1"/>
          </p:cNvPicPr>
          <p:nvPr/>
        </p:nvPicPr>
        <p:blipFill>
          <a:blip r:embed="rId2" cstate="print">
            <a:lum bright="10000"/>
          </a:blip>
          <a:srcRect t="24444"/>
          <a:stretch>
            <a:fillRect/>
          </a:stretch>
        </p:blipFill>
        <p:spPr>
          <a:xfrm>
            <a:off x="0" y="457200"/>
            <a:ext cx="9144000" cy="5181600"/>
          </a:xfrm>
          <a:prstGeom prst="rect">
            <a:avLst/>
          </a:prstGeom>
        </p:spPr>
      </p:pic>
      <p:sp>
        <p:nvSpPr>
          <p:cNvPr id="3" name="Rectangle 2"/>
          <p:cNvSpPr/>
          <p:nvPr/>
        </p:nvSpPr>
        <p:spPr>
          <a:xfrm>
            <a:off x="1828800" y="0"/>
            <a:ext cx="7315200" cy="461665"/>
          </a:xfrm>
          <a:prstGeom prst="rect">
            <a:avLst/>
          </a:prstGeom>
        </p:spPr>
        <p:txBody>
          <a:bodyPr wrap="square">
            <a:spAutoFit/>
          </a:bodyPr>
          <a:lstStyle/>
          <a:p>
            <a:r>
              <a:rPr lang="en-US" sz="2400" b="1" dirty="0" smtClean="0"/>
              <a:t>International Internship Programme</a:t>
            </a:r>
            <a:endParaRPr lang="en-US" sz="2400" b="1" dirty="0"/>
          </a:p>
        </p:txBody>
      </p:sp>
      <p:sp>
        <p:nvSpPr>
          <p:cNvPr id="4" name="Rectangle 3"/>
          <p:cNvSpPr/>
          <p:nvPr/>
        </p:nvSpPr>
        <p:spPr>
          <a:xfrm>
            <a:off x="457200" y="5791200"/>
            <a:ext cx="8305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smtClean="0"/>
              <a:t>During the interaction, many queries were asked by students regarding international internship which were on the spot solved.</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223-WA0012.jpg"/>
          <p:cNvPicPr>
            <a:picLocks noChangeAspect="1"/>
          </p:cNvPicPr>
          <p:nvPr/>
        </p:nvPicPr>
        <p:blipFill>
          <a:blip r:embed="rId2" cstate="print">
            <a:lum bright="10000"/>
          </a:blip>
          <a:srcRect t="32222" b="12222"/>
          <a:stretch>
            <a:fillRect/>
          </a:stretch>
        </p:blipFill>
        <p:spPr>
          <a:xfrm>
            <a:off x="0" y="685800"/>
            <a:ext cx="9144000" cy="3810000"/>
          </a:xfrm>
          <a:prstGeom prst="rect">
            <a:avLst/>
          </a:prstGeom>
        </p:spPr>
      </p:pic>
      <p:sp>
        <p:nvSpPr>
          <p:cNvPr id="3" name="Rectangle 2"/>
          <p:cNvSpPr/>
          <p:nvPr/>
        </p:nvSpPr>
        <p:spPr>
          <a:xfrm>
            <a:off x="152400" y="4724400"/>
            <a:ext cx="8763000" cy="1752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smtClean="0"/>
              <a:t>BBA 2</a:t>
            </a:r>
            <a:r>
              <a:rPr lang="en-US" sz="2400" baseline="30000" dirty="0" smtClean="0"/>
              <a:t>nd</a:t>
            </a:r>
            <a:r>
              <a:rPr lang="en-US" sz="2400" dirty="0" smtClean="0"/>
              <a:t> year attending International Internship Programme , Many students gave positive feedback for the programme as they were willing to know the opportunities which are available abroad. And no doubt this program helped them a lot in this.</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SOT LOGO"/>
          <p:cNvPicPr>
            <a:picLocks noChangeAspect="1" noChangeArrowheads="1"/>
          </p:cNvPicPr>
          <p:nvPr/>
        </p:nvPicPr>
        <p:blipFill>
          <a:blip r:embed="rId2" cstate="print"/>
          <a:srcRect/>
          <a:stretch>
            <a:fillRect/>
          </a:stretch>
        </p:blipFill>
        <p:spPr bwMode="auto">
          <a:xfrm>
            <a:off x="914400" y="381000"/>
            <a:ext cx="7162800" cy="4273533"/>
          </a:xfrm>
          <a:prstGeom prst="rect">
            <a:avLst/>
          </a:prstGeom>
          <a:noFill/>
        </p:spPr>
      </p:pic>
      <p:sp>
        <p:nvSpPr>
          <p:cNvPr id="3" name="Title 2"/>
          <p:cNvSpPr>
            <a:spLocks noGrp="1"/>
          </p:cNvSpPr>
          <p:nvPr>
            <p:ph type="title"/>
          </p:nvPr>
        </p:nvSpPr>
        <p:spPr>
          <a:xfrm>
            <a:off x="6553200" y="6172200"/>
            <a:ext cx="2438400" cy="503238"/>
          </a:xfrm>
        </p:spPr>
        <p:txBody>
          <a:bodyPr>
            <a:noAutofit/>
          </a:bodyPr>
          <a:lstStyle/>
          <a:p>
            <a:r>
              <a:rPr lang="en-US" sz="2000" dirty="0" smtClean="0">
                <a:solidFill>
                  <a:srgbClr val="FF0000"/>
                </a:solidFill>
              </a:rPr>
              <a:t>19-February-2018</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20180223-WA0008.jpg"/>
          <p:cNvPicPr>
            <a:picLocks noChangeAspect="1"/>
          </p:cNvPicPr>
          <p:nvPr/>
        </p:nvPicPr>
        <p:blipFill>
          <a:blip r:embed="rId2" cstate="print"/>
          <a:srcRect t="12222" b="16667"/>
          <a:stretch>
            <a:fillRect/>
          </a:stretch>
        </p:blipFill>
        <p:spPr>
          <a:xfrm>
            <a:off x="1066800" y="304800"/>
            <a:ext cx="6858000" cy="4876800"/>
          </a:xfrm>
          <a:prstGeom prst="rect">
            <a:avLst/>
          </a:prstGeom>
        </p:spPr>
      </p:pic>
      <p:sp>
        <p:nvSpPr>
          <p:cNvPr id="4" name="Rectangle 3"/>
          <p:cNvSpPr/>
          <p:nvPr/>
        </p:nvSpPr>
        <p:spPr>
          <a:xfrm>
            <a:off x="304800" y="5334000"/>
            <a:ext cx="8534400" cy="1295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1900" dirty="0" smtClean="0"/>
              <a:t>And it was the time for SOT-1 Which was held on 19-February-2018 for all the three years.  In one semester SOT’s are taken thrice in order to check the understanding of students regarding subjects. And its like test of their own knowledge and memory .</a:t>
            </a:r>
            <a:endParaRPr lang="en-US" sz="1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VOLUME 4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Image result for VOLUME 4 logo"/>
          <p:cNvPicPr>
            <a:picLocks noChangeAspect="1" noChangeArrowheads="1"/>
          </p:cNvPicPr>
          <p:nvPr/>
        </p:nvPicPr>
        <p:blipFill>
          <a:blip r:embed="rId2" cstate="print"/>
          <a:srcRect/>
          <a:stretch>
            <a:fillRect/>
          </a:stretch>
        </p:blipFill>
        <p:spPr bwMode="auto">
          <a:xfrm>
            <a:off x="0" y="762000"/>
            <a:ext cx="4103912" cy="2209800"/>
          </a:xfrm>
          <a:prstGeom prst="rect">
            <a:avLst/>
          </a:prstGeom>
          <a:noFill/>
        </p:spPr>
      </p:pic>
      <p:pic>
        <p:nvPicPr>
          <p:cNvPr id="16396" name="Picture 12" descr="Image result for person reading news online"/>
          <p:cNvPicPr>
            <a:picLocks noChangeAspect="1" noChangeArrowheads="1"/>
          </p:cNvPicPr>
          <p:nvPr/>
        </p:nvPicPr>
        <p:blipFill>
          <a:blip r:embed="rId3" cstate="print"/>
          <a:srcRect/>
          <a:stretch>
            <a:fillRect/>
          </a:stretch>
        </p:blipFill>
        <p:spPr bwMode="auto">
          <a:xfrm>
            <a:off x="2133600" y="3657600"/>
            <a:ext cx="4457700" cy="2971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626" name="Picture 2" descr="Image result for issue 2 logo"/>
          <p:cNvPicPr>
            <a:picLocks noChangeAspect="1" noChangeArrowheads="1"/>
          </p:cNvPicPr>
          <p:nvPr/>
        </p:nvPicPr>
        <p:blipFill>
          <a:blip r:embed="rId4" cstate="print"/>
          <a:srcRect l="36000" t="35200" b="10400"/>
          <a:stretch>
            <a:fillRect/>
          </a:stretch>
        </p:blipFill>
        <p:spPr bwMode="auto">
          <a:xfrm>
            <a:off x="3962400" y="914400"/>
            <a:ext cx="4948518" cy="1752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et.9WFUVIFXATVVK7Z\Downloads\IMG-20180219-WA0018.jpg"/>
          <p:cNvPicPr>
            <a:picLocks noChangeAspect="1" noChangeArrowheads="1"/>
          </p:cNvPicPr>
          <p:nvPr/>
        </p:nvPicPr>
        <p:blipFill>
          <a:blip r:embed="rId2" cstate="print">
            <a:lum bright="10000"/>
          </a:blip>
          <a:srcRect t="33463"/>
          <a:stretch>
            <a:fillRect/>
          </a:stretch>
        </p:blipFill>
        <p:spPr bwMode="auto">
          <a:xfrm>
            <a:off x="304800" y="533400"/>
            <a:ext cx="8343900" cy="4163865"/>
          </a:xfrm>
          <a:prstGeom prst="rect">
            <a:avLst/>
          </a:prstGeom>
          <a:noFill/>
        </p:spPr>
      </p:pic>
      <p:sp>
        <p:nvSpPr>
          <p:cNvPr id="3" name="Rectangle 2"/>
          <p:cNvSpPr/>
          <p:nvPr/>
        </p:nvSpPr>
        <p:spPr>
          <a:xfrm>
            <a:off x="304800" y="5334000"/>
            <a:ext cx="8686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BBA Students giving SOT-1 in Computer Labs </a:t>
            </a:r>
            <a:endParaRPr lang="en-US" sz="36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6248400"/>
            <a:ext cx="2133600" cy="381000"/>
          </a:xfrm>
        </p:spPr>
        <p:txBody>
          <a:bodyPr>
            <a:noAutofit/>
          </a:bodyPr>
          <a:lstStyle/>
          <a:p>
            <a:r>
              <a:rPr lang="en-US" sz="2800" dirty="0" smtClean="0">
                <a:solidFill>
                  <a:srgbClr val="FF0000"/>
                </a:solidFill>
              </a:rPr>
              <a:t>20-Feb-</a:t>
            </a:r>
            <a:r>
              <a:rPr lang="en-US" sz="2800" dirty="0" err="1" smtClean="0">
                <a:solidFill>
                  <a:srgbClr val="FF0000"/>
                </a:solidFill>
              </a:rPr>
              <a:t>2k18</a:t>
            </a:r>
            <a:endParaRPr lang="en-US" sz="2800" dirty="0">
              <a:solidFill>
                <a:srgbClr val="FF0000"/>
              </a:solidFill>
            </a:endParaRPr>
          </a:p>
        </p:txBody>
      </p:sp>
      <p:pic>
        <p:nvPicPr>
          <p:cNvPr id="3" name="Picture 2" descr="guest lecture.jpg"/>
          <p:cNvPicPr>
            <a:picLocks noChangeAspect="1"/>
          </p:cNvPicPr>
          <p:nvPr/>
        </p:nvPicPr>
        <p:blipFill>
          <a:blip r:embed="rId2" cstate="print"/>
          <a:stretch>
            <a:fillRect/>
          </a:stretch>
        </p:blipFill>
        <p:spPr>
          <a:xfrm>
            <a:off x="762000" y="127478"/>
            <a:ext cx="7502188" cy="4977922"/>
          </a:xfrm>
          <a:prstGeom prst="rect">
            <a:avLst/>
          </a:prstGeom>
        </p:spPr>
      </p:pic>
      <p:pic>
        <p:nvPicPr>
          <p:cNvPr id="1026" name="Picture 2" descr="Image result for entrepreneurship development logo"/>
          <p:cNvPicPr>
            <a:picLocks noChangeAspect="1" noChangeArrowheads="1"/>
          </p:cNvPicPr>
          <p:nvPr/>
        </p:nvPicPr>
        <p:blipFill>
          <a:blip r:embed="rId3" cstate="print"/>
          <a:srcRect l="32000"/>
          <a:stretch>
            <a:fillRect/>
          </a:stretch>
        </p:blipFill>
        <p:spPr bwMode="auto">
          <a:xfrm>
            <a:off x="2514600" y="5181600"/>
            <a:ext cx="3886200" cy="1447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New folder\IMG_8781.JPG"/>
          <p:cNvPicPr>
            <a:picLocks noChangeAspect="1" noChangeArrowheads="1"/>
          </p:cNvPicPr>
          <p:nvPr/>
        </p:nvPicPr>
        <p:blipFill>
          <a:blip r:embed="rId2" cstate="print">
            <a:lum bright="10000"/>
          </a:blip>
          <a:srcRect t="3750"/>
          <a:stretch>
            <a:fillRect/>
          </a:stretch>
        </p:blipFill>
        <p:spPr bwMode="auto">
          <a:xfrm>
            <a:off x="0" y="0"/>
            <a:ext cx="9144000" cy="5867400"/>
          </a:xfrm>
          <a:prstGeom prst="rect">
            <a:avLst/>
          </a:prstGeom>
          <a:noFill/>
        </p:spPr>
      </p:pic>
      <p:sp>
        <p:nvSpPr>
          <p:cNvPr id="4" name="Rectangle 3"/>
          <p:cNvSpPr/>
          <p:nvPr/>
        </p:nvSpPr>
        <p:spPr>
          <a:xfrm>
            <a:off x="228600" y="5943600"/>
            <a:ext cx="8686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Dr. Sanjiv Mittal, Professor, GGSIPU along with Director Sir (Prof.(Dr.) </a:t>
            </a:r>
            <a:r>
              <a:rPr lang="en-US" sz="2200" b="1" dirty="0" err="1" smtClean="0"/>
              <a:t>K.K</a:t>
            </a:r>
            <a:r>
              <a:rPr lang="en-US" sz="2200" b="1" dirty="0" smtClean="0"/>
              <a:t> </a:t>
            </a:r>
            <a:r>
              <a:rPr lang="en-US" sz="2200" b="1" dirty="0" err="1" smtClean="0"/>
              <a:t>Paliwal</a:t>
            </a:r>
            <a:r>
              <a:rPr lang="en-US" sz="2200" b="1" dirty="0" smtClean="0"/>
              <a:t> and HOD Sir (Dr. </a:t>
            </a:r>
            <a:r>
              <a:rPr lang="en-US" sz="2200" b="1" dirty="0" err="1" smtClean="0"/>
              <a:t>Yoginder</a:t>
            </a:r>
            <a:r>
              <a:rPr lang="en-US" sz="2200" b="1" dirty="0" smtClean="0"/>
              <a:t> Singh </a:t>
            </a:r>
            <a:r>
              <a:rPr lang="en-US" sz="2200" b="1" dirty="0" err="1" smtClean="0"/>
              <a:t>Kataria</a:t>
            </a:r>
            <a:r>
              <a:rPr lang="en-US" sz="2200" b="1" dirty="0" smtClean="0"/>
              <a:t>)</a:t>
            </a:r>
            <a:endParaRPr lang="en-US"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New folder\IMG_8792.JPG"/>
          <p:cNvPicPr>
            <a:picLocks noChangeAspect="1" noChangeArrowheads="1"/>
          </p:cNvPicPr>
          <p:nvPr/>
        </p:nvPicPr>
        <p:blipFill>
          <a:blip r:embed="rId2" cstate="print"/>
          <a:srcRect l="17500" t="32500" r="14167"/>
          <a:stretch>
            <a:fillRect/>
          </a:stretch>
        </p:blipFill>
        <p:spPr bwMode="auto">
          <a:xfrm>
            <a:off x="609600" y="304800"/>
            <a:ext cx="7405511" cy="4876800"/>
          </a:xfrm>
          <a:prstGeom prst="rect">
            <a:avLst/>
          </a:prstGeom>
          <a:noFill/>
        </p:spPr>
      </p:pic>
      <p:sp>
        <p:nvSpPr>
          <p:cNvPr id="4" name="Rectangle 3"/>
          <p:cNvSpPr/>
          <p:nvPr/>
        </p:nvSpPr>
        <p:spPr>
          <a:xfrm>
            <a:off x="533400" y="5410200"/>
            <a:ext cx="81534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Dr. Sanjiv Mittal, Professor, GGSIPU, Delhi presenting lecture to BBA Students.</a:t>
            </a:r>
            <a:endParaRPr lang="en-US" sz="2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New folder\IMG_8844.JPG"/>
          <p:cNvPicPr>
            <a:picLocks noChangeAspect="1" noChangeArrowheads="1"/>
          </p:cNvPicPr>
          <p:nvPr/>
        </p:nvPicPr>
        <p:blipFill>
          <a:blip r:embed="rId2" cstate="print"/>
          <a:srcRect b="25556"/>
          <a:stretch>
            <a:fillRect/>
          </a:stretch>
        </p:blipFill>
        <p:spPr bwMode="auto">
          <a:xfrm>
            <a:off x="4572000" y="0"/>
            <a:ext cx="4572000" cy="5105400"/>
          </a:xfrm>
          <a:prstGeom prst="rect">
            <a:avLst/>
          </a:prstGeom>
          <a:noFill/>
        </p:spPr>
      </p:pic>
      <p:pic>
        <p:nvPicPr>
          <p:cNvPr id="8195" name="Picture 3" descr="D:\New folder\IMG_8817.JPG"/>
          <p:cNvPicPr>
            <a:picLocks noChangeAspect="1" noChangeArrowheads="1"/>
          </p:cNvPicPr>
          <p:nvPr/>
        </p:nvPicPr>
        <p:blipFill>
          <a:blip r:embed="rId3" cstate="print"/>
          <a:srcRect r="5000" b="25556"/>
          <a:stretch>
            <a:fillRect/>
          </a:stretch>
        </p:blipFill>
        <p:spPr bwMode="auto">
          <a:xfrm>
            <a:off x="0" y="0"/>
            <a:ext cx="4343400" cy="5105400"/>
          </a:xfrm>
          <a:prstGeom prst="rect">
            <a:avLst/>
          </a:prstGeom>
          <a:noFill/>
        </p:spPr>
      </p:pic>
      <p:sp>
        <p:nvSpPr>
          <p:cNvPr id="5" name="Rectangle 4"/>
          <p:cNvSpPr/>
          <p:nvPr/>
        </p:nvSpPr>
        <p:spPr>
          <a:xfrm>
            <a:off x="228600" y="5334000"/>
            <a:ext cx="39624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Address by Dr. Yoginder Singh Kataria, HOD, BBA, PIET</a:t>
            </a:r>
            <a:endParaRPr lang="en-US" sz="2400" b="1" dirty="0"/>
          </a:p>
        </p:txBody>
      </p:sp>
      <p:sp>
        <p:nvSpPr>
          <p:cNvPr id="6" name="Rectangle 5"/>
          <p:cNvSpPr/>
          <p:nvPr/>
        </p:nvSpPr>
        <p:spPr>
          <a:xfrm>
            <a:off x="4572000" y="5334000"/>
            <a:ext cx="4267200"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Address by Dr. BB Sharma, Dean, Student Welfare, PIET</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New folder\IMG_9034.JPG"/>
          <p:cNvPicPr>
            <a:picLocks noChangeAspect="1" noChangeArrowheads="1"/>
          </p:cNvPicPr>
          <p:nvPr/>
        </p:nvPicPr>
        <p:blipFill>
          <a:blip r:embed="rId2" cstate="print"/>
          <a:srcRect/>
          <a:stretch>
            <a:fillRect/>
          </a:stretch>
        </p:blipFill>
        <p:spPr bwMode="auto">
          <a:xfrm>
            <a:off x="4038600" y="0"/>
            <a:ext cx="4572000" cy="6858000"/>
          </a:xfrm>
          <a:prstGeom prst="rect">
            <a:avLst/>
          </a:prstGeom>
          <a:noFill/>
        </p:spPr>
      </p:pic>
      <p:sp>
        <p:nvSpPr>
          <p:cNvPr id="4" name="Rectangle 3"/>
          <p:cNvSpPr/>
          <p:nvPr/>
        </p:nvSpPr>
        <p:spPr>
          <a:xfrm>
            <a:off x="381000" y="2514600"/>
            <a:ext cx="3200400" cy="1752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Ms. </a:t>
            </a:r>
            <a:r>
              <a:rPr lang="en-US" b="1" dirty="0" err="1" smtClean="0"/>
              <a:t>Vidhi</a:t>
            </a:r>
            <a:r>
              <a:rPr lang="en-US" b="1" dirty="0" smtClean="0"/>
              <a:t> </a:t>
            </a:r>
            <a:r>
              <a:rPr lang="en-US" b="1" dirty="0" err="1" smtClean="0"/>
              <a:t>Arora</a:t>
            </a:r>
            <a:r>
              <a:rPr lang="en-US" b="1" dirty="0" smtClean="0"/>
              <a:t>, BBA-2</a:t>
            </a:r>
            <a:r>
              <a:rPr lang="en-US" b="1" baseline="30000" dirty="0" smtClean="0"/>
              <a:t>nd</a:t>
            </a:r>
            <a:r>
              <a:rPr lang="en-US" b="1" dirty="0" smtClean="0"/>
              <a:t> Year, Formal anchor of the day.</a:t>
            </a:r>
          </a:p>
          <a:p>
            <a:pPr algn="ct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New folder\IMG_8861.JPG"/>
          <p:cNvPicPr>
            <a:picLocks noChangeAspect="1" noChangeArrowheads="1"/>
          </p:cNvPicPr>
          <p:nvPr/>
        </p:nvPicPr>
        <p:blipFill>
          <a:blip r:embed="rId2" cstate="print"/>
          <a:srcRect/>
          <a:stretch>
            <a:fillRect/>
          </a:stretch>
        </p:blipFill>
        <p:spPr bwMode="auto">
          <a:xfrm>
            <a:off x="228600" y="0"/>
            <a:ext cx="4572000" cy="6858000"/>
          </a:xfrm>
          <a:prstGeom prst="rect">
            <a:avLst/>
          </a:prstGeom>
          <a:noFill/>
        </p:spPr>
      </p:pic>
      <p:sp>
        <p:nvSpPr>
          <p:cNvPr id="3" name="Rectangle 2"/>
          <p:cNvSpPr/>
          <p:nvPr/>
        </p:nvSpPr>
        <p:spPr>
          <a:xfrm>
            <a:off x="4876800" y="1752600"/>
            <a:ext cx="3962400" cy="3733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smtClean="0"/>
              <a:t>Dr. Sanjiv Mittal interacting with BBA students.</a:t>
            </a:r>
          </a:p>
          <a:p>
            <a:pPr algn="just"/>
            <a:endParaRPr lang="en-US" sz="2400" b="1" dirty="0" smtClean="0"/>
          </a:p>
          <a:p>
            <a:pPr algn="just"/>
            <a:r>
              <a:rPr lang="en-US" sz="2400" b="1" dirty="0" smtClean="0"/>
              <a:t>Students were really happy to know things about entrepreneurship which they never knew and were always keen to know.</a:t>
            </a:r>
          </a:p>
          <a:p>
            <a:pPr algn="just"/>
            <a:endParaRPr lang="en-US" sz="2400" b="1" dirty="0" smtClean="0"/>
          </a:p>
          <a:p>
            <a:pPr algn="just"/>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D:\New folder\IMG_8897.JPG"/>
          <p:cNvPicPr>
            <a:picLocks noChangeAspect="1" noChangeArrowheads="1"/>
          </p:cNvPicPr>
          <p:nvPr/>
        </p:nvPicPr>
        <p:blipFill>
          <a:blip r:embed="rId2" cstate="print"/>
          <a:srcRect b="12500"/>
          <a:stretch>
            <a:fillRect/>
          </a:stretch>
        </p:blipFill>
        <p:spPr bwMode="auto">
          <a:xfrm>
            <a:off x="0" y="381000"/>
            <a:ext cx="9144000" cy="5334000"/>
          </a:xfrm>
          <a:prstGeom prst="rect">
            <a:avLst/>
          </a:prstGeom>
          <a:noFill/>
        </p:spPr>
      </p:pic>
      <p:sp>
        <p:nvSpPr>
          <p:cNvPr id="4" name="Rectangle 3"/>
          <p:cNvSpPr/>
          <p:nvPr/>
        </p:nvSpPr>
        <p:spPr>
          <a:xfrm>
            <a:off x="304800" y="5791200"/>
            <a:ext cx="8229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t>Dr. Sanjiv Mittal during presentation in Seminar</a:t>
            </a:r>
            <a:endParaRPr lang="en-US"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New folder\IMG_8801.JPG"/>
          <p:cNvPicPr>
            <a:picLocks noChangeAspect="1" noChangeArrowheads="1"/>
          </p:cNvPicPr>
          <p:nvPr/>
        </p:nvPicPr>
        <p:blipFill>
          <a:blip r:embed="rId2" cstate="print">
            <a:lum bright="10000"/>
          </a:blip>
          <a:srcRect l="14167" t="20000" r="9167"/>
          <a:stretch>
            <a:fillRect/>
          </a:stretch>
        </p:blipFill>
        <p:spPr bwMode="auto">
          <a:xfrm>
            <a:off x="838200" y="381000"/>
            <a:ext cx="7010400" cy="4876800"/>
          </a:xfrm>
          <a:prstGeom prst="rect">
            <a:avLst/>
          </a:prstGeom>
          <a:noFill/>
        </p:spPr>
      </p:pic>
      <p:sp>
        <p:nvSpPr>
          <p:cNvPr id="4" name="Rectangle 3"/>
          <p:cNvSpPr/>
          <p:nvPr/>
        </p:nvSpPr>
        <p:spPr>
          <a:xfrm>
            <a:off x="609600" y="5486400"/>
            <a:ext cx="7391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1" dirty="0" smtClean="0"/>
              <a:t>Ms. </a:t>
            </a:r>
            <a:r>
              <a:rPr lang="en-US" sz="2000" b="1" dirty="0" err="1" smtClean="0"/>
              <a:t>Vidhi</a:t>
            </a:r>
            <a:r>
              <a:rPr lang="en-US" sz="2000" b="1" dirty="0" smtClean="0"/>
              <a:t> </a:t>
            </a:r>
            <a:r>
              <a:rPr lang="en-US" sz="2000" b="1" dirty="0" err="1" smtClean="0"/>
              <a:t>Arora</a:t>
            </a:r>
            <a:r>
              <a:rPr lang="en-US" sz="2000" b="1" dirty="0" smtClean="0"/>
              <a:t>, BBA-2</a:t>
            </a:r>
            <a:r>
              <a:rPr lang="en-US" sz="2000" b="1" baseline="30000" dirty="0" smtClean="0"/>
              <a:t>nd</a:t>
            </a:r>
            <a:r>
              <a:rPr lang="en-US" sz="2000" b="1" dirty="0" smtClean="0"/>
              <a:t> Year, Receiving certificate for Formal Anchoring of the day by Dr. Sanjiv Mittal, Dr. BB Sharma and Dr. Yoginder Kataria</a:t>
            </a:r>
            <a:endParaRPr lang="en-US" sz="2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Talent-Logo.jpg"/>
          <p:cNvPicPr>
            <a:picLocks noChangeAspect="1"/>
          </p:cNvPicPr>
          <p:nvPr/>
        </p:nvPicPr>
        <p:blipFill>
          <a:blip r:embed="rId2" cstate="print"/>
          <a:srcRect b="5731"/>
          <a:stretch>
            <a:fillRect/>
          </a:stretch>
        </p:blipFill>
        <p:spPr>
          <a:xfrm>
            <a:off x="609600" y="533401"/>
            <a:ext cx="7924800" cy="5715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lcome february logo"/>
          <p:cNvPicPr>
            <a:picLocks noChangeAspect="1" noChangeArrowheads="1"/>
          </p:cNvPicPr>
          <p:nvPr/>
        </p:nvPicPr>
        <p:blipFill>
          <a:blip r:embed="rId2" cstate="print"/>
          <a:srcRect/>
          <a:stretch>
            <a:fillRect/>
          </a:stretch>
        </p:blipFill>
        <p:spPr bwMode="auto">
          <a:xfrm>
            <a:off x="533400" y="0"/>
            <a:ext cx="8159879" cy="3505200"/>
          </a:xfrm>
          <a:prstGeom prst="rect">
            <a:avLst/>
          </a:prstGeom>
          <a:noFill/>
        </p:spPr>
      </p:pic>
      <p:sp>
        <p:nvSpPr>
          <p:cNvPr id="3" name="Rectangle 2"/>
          <p:cNvSpPr/>
          <p:nvPr/>
        </p:nvSpPr>
        <p:spPr>
          <a:xfrm>
            <a:off x="457200" y="3657600"/>
            <a:ext cx="8305800" cy="2862322"/>
          </a:xfrm>
          <a:prstGeom prst="rect">
            <a:avLst/>
          </a:prstGeom>
        </p:spPr>
        <p:txBody>
          <a:bodyPr wrap="square">
            <a:spAutoFit/>
          </a:bodyPr>
          <a:lstStyle/>
          <a:p>
            <a:pPr algn="just"/>
            <a:r>
              <a:rPr lang="en-US" dirty="0" smtClean="0"/>
              <a:t>The month with least number of days (only 28) represents the transition from winter to summer via spring. The word </a:t>
            </a:r>
            <a:r>
              <a:rPr lang="en-US" dirty="0" err="1" smtClean="0"/>
              <a:t>FEBRUARE</a:t>
            </a:r>
            <a:r>
              <a:rPr lang="en-US" dirty="0" smtClean="0"/>
              <a:t> (Roman) also means ‘purify’ and hence in this month the environment is a bit more glorious, shining, fresh and colorful with flowers tossing their heads in their beds and blessing all life around with their sweet fragrance.</a:t>
            </a:r>
          </a:p>
          <a:p>
            <a:pPr algn="just"/>
            <a:endParaRPr lang="en-US" dirty="0" smtClean="0"/>
          </a:p>
          <a:p>
            <a:pPr algn="just"/>
            <a:r>
              <a:rPr lang="en-US" dirty="0" smtClean="0"/>
              <a:t>For the collegians it is the month of </a:t>
            </a:r>
            <a:r>
              <a:rPr lang="en-US" dirty="0" err="1" smtClean="0"/>
              <a:t>SOTs</a:t>
            </a:r>
            <a:r>
              <a:rPr lang="en-US" dirty="0" smtClean="0"/>
              <a:t>, </a:t>
            </a:r>
            <a:r>
              <a:rPr lang="en-US" dirty="0" err="1" smtClean="0"/>
              <a:t>Sessionals</a:t>
            </a:r>
            <a:r>
              <a:rPr lang="en-US" dirty="0" smtClean="0"/>
              <a:t>, Academics and Placements, a peculation process of learning they have gone through all these days.</a:t>
            </a:r>
          </a:p>
          <a:p>
            <a:pPr algn="just"/>
            <a:r>
              <a:rPr lang="en-US" dirty="0" smtClean="0"/>
              <a:t> </a:t>
            </a:r>
          </a:p>
          <a:p>
            <a:pPr algn="just"/>
            <a:r>
              <a:rPr lang="en-US" dirty="0" smtClean="0"/>
              <a:t>This month is also all the more crucial as the count down starts for the end of another semester leading to ‘University Exams’.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20180228-WA0002.jpg"/>
          <p:cNvPicPr>
            <a:picLocks noChangeAspect="1"/>
          </p:cNvPicPr>
          <p:nvPr/>
        </p:nvPicPr>
        <p:blipFill>
          <a:blip r:embed="rId2" cstate="print"/>
          <a:srcRect t="10000" b="8889"/>
          <a:stretch>
            <a:fillRect/>
          </a:stretch>
        </p:blipFill>
        <p:spPr>
          <a:xfrm>
            <a:off x="990600" y="152400"/>
            <a:ext cx="7119177" cy="5562600"/>
          </a:xfrm>
          <a:prstGeom prst="rect">
            <a:avLst/>
          </a:prstGeom>
        </p:spPr>
      </p:pic>
      <p:sp>
        <p:nvSpPr>
          <p:cNvPr id="4" name="Rectangle 3"/>
          <p:cNvSpPr/>
          <p:nvPr/>
        </p:nvSpPr>
        <p:spPr>
          <a:xfrm>
            <a:off x="685800" y="5791200"/>
            <a:ext cx="8001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Ms. </a:t>
            </a:r>
            <a:r>
              <a:rPr lang="en-US" b="1" dirty="0" err="1" smtClean="0"/>
              <a:t>Mamta</a:t>
            </a:r>
            <a:r>
              <a:rPr lang="en-US" b="1" dirty="0" smtClean="0"/>
              <a:t> Gandhi, BBA-2</a:t>
            </a:r>
            <a:r>
              <a:rPr lang="en-US" b="1" baseline="30000" dirty="0" smtClean="0"/>
              <a:t>nd</a:t>
            </a:r>
            <a:r>
              <a:rPr lang="en-US" b="1" dirty="0" smtClean="0"/>
              <a:t> Year, Secured 1</a:t>
            </a:r>
            <a:r>
              <a:rPr lang="en-US" b="1" baseline="30000" dirty="0" smtClean="0"/>
              <a:t>st</a:t>
            </a:r>
            <a:r>
              <a:rPr lang="en-US" b="1" dirty="0" smtClean="0"/>
              <a:t> Position in Speech and One Act Play Competition in state level competition held at Arya PG College, Panipat</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221-WA0001.jpg"/>
          <p:cNvPicPr>
            <a:picLocks noChangeAspect="1"/>
          </p:cNvPicPr>
          <p:nvPr/>
        </p:nvPicPr>
        <p:blipFill>
          <a:blip r:embed="rId2" cstate="print"/>
          <a:srcRect t="12222" b="5556"/>
          <a:stretch>
            <a:fillRect/>
          </a:stretch>
        </p:blipFill>
        <p:spPr>
          <a:xfrm>
            <a:off x="0" y="0"/>
            <a:ext cx="9144000" cy="5638800"/>
          </a:xfrm>
          <a:prstGeom prst="rect">
            <a:avLst/>
          </a:prstGeom>
        </p:spPr>
      </p:pic>
      <p:sp>
        <p:nvSpPr>
          <p:cNvPr id="3" name="Rectangle 2"/>
          <p:cNvSpPr/>
          <p:nvPr/>
        </p:nvSpPr>
        <p:spPr>
          <a:xfrm>
            <a:off x="304800" y="5715000"/>
            <a:ext cx="8458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smtClean="0"/>
              <a:t>BBA Students who participated in Arya PG College’s State Level Competition taking pictures along with Director Sir, BB Sharma Sir and HOD Sir showing their awards and certificates received. Again a proud moment for </a:t>
            </a:r>
            <a:r>
              <a:rPr lang="en-US" b="1" smtClean="0"/>
              <a:t>BBA Department. </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180227-WA0017.jpg"/>
          <p:cNvPicPr>
            <a:picLocks noChangeAspect="1"/>
          </p:cNvPicPr>
          <p:nvPr/>
        </p:nvPicPr>
        <p:blipFill>
          <a:blip r:embed="rId2" cstate="print"/>
          <a:srcRect l="8148" t="3333" r="14815" b="7778"/>
          <a:stretch>
            <a:fillRect/>
          </a:stretch>
        </p:blipFill>
        <p:spPr>
          <a:xfrm>
            <a:off x="4724400" y="0"/>
            <a:ext cx="3962400" cy="6096000"/>
          </a:xfrm>
          <a:prstGeom prst="rect">
            <a:avLst/>
          </a:prstGeom>
        </p:spPr>
      </p:pic>
      <p:sp>
        <p:nvSpPr>
          <p:cNvPr id="3" name="Rectangle 2"/>
          <p:cNvSpPr/>
          <p:nvPr/>
        </p:nvSpPr>
        <p:spPr>
          <a:xfrm>
            <a:off x="4953000" y="6248400"/>
            <a:ext cx="38862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Shivam </a:t>
            </a:r>
            <a:r>
              <a:rPr lang="en-US" sz="2400" b="1" dirty="0" err="1" smtClean="0"/>
              <a:t>Digani</a:t>
            </a:r>
            <a:r>
              <a:rPr lang="en-US" sz="2400" b="1" dirty="0" smtClean="0"/>
              <a:t>, BBA-2</a:t>
            </a:r>
            <a:r>
              <a:rPr lang="en-US" sz="2400" b="1" baseline="30000" dirty="0" smtClean="0"/>
              <a:t>nd</a:t>
            </a:r>
            <a:r>
              <a:rPr lang="en-US" sz="2400" b="1" dirty="0" smtClean="0"/>
              <a:t> Year</a:t>
            </a:r>
            <a:endParaRPr lang="en-US" sz="2400" b="1" dirty="0"/>
          </a:p>
        </p:txBody>
      </p:sp>
      <p:sp>
        <p:nvSpPr>
          <p:cNvPr id="5" name="Title 4"/>
          <p:cNvSpPr>
            <a:spLocks noGrp="1"/>
          </p:cNvSpPr>
          <p:nvPr>
            <p:ph type="title"/>
          </p:nvPr>
        </p:nvSpPr>
        <p:spPr>
          <a:xfrm>
            <a:off x="228600" y="1752600"/>
            <a:ext cx="4114800" cy="4343400"/>
          </a:xfrm>
        </p:spPr>
        <p:txBody>
          <a:bodyPr>
            <a:normAutofit fontScale="90000"/>
          </a:bodyPr>
          <a:lstStyle/>
          <a:p>
            <a:pPr algn="l"/>
            <a:r>
              <a:rPr lang="en-US" sz="2400" b="1" dirty="0" err="1" smtClean="0"/>
              <a:t>Malaviya</a:t>
            </a:r>
            <a:r>
              <a:rPr lang="en-US" sz="2400" b="1" dirty="0" smtClean="0"/>
              <a:t> National Institute Of Technology , </a:t>
            </a:r>
            <a:r>
              <a:rPr lang="en-US" sz="2400" b="1" dirty="0" err="1" smtClean="0"/>
              <a:t>Jaipur</a:t>
            </a:r>
            <a:r>
              <a:rPr lang="en-US" sz="2400" b="1" dirty="0" smtClean="0"/>
              <a:t>  </a:t>
            </a:r>
            <a:r>
              <a:rPr lang="en-US" sz="2400" dirty="0" smtClean="0"/>
              <a:t>(</a:t>
            </a:r>
            <a:r>
              <a:rPr lang="en-US" sz="2400" b="1" dirty="0" err="1" smtClean="0"/>
              <a:t>MNIT</a:t>
            </a:r>
            <a:r>
              <a:rPr lang="en-US" sz="2400" b="1" dirty="0" smtClean="0"/>
              <a:t>) Sports Tournament 2018</a:t>
            </a:r>
            <a:br>
              <a:rPr lang="en-US" sz="2400" b="1" dirty="0" smtClean="0"/>
            </a:br>
            <a:r>
              <a:rPr lang="en-US" sz="2400" dirty="0" smtClean="0"/>
              <a:t/>
            </a:r>
            <a:br>
              <a:rPr lang="en-US" sz="2400" dirty="0" smtClean="0"/>
            </a:br>
            <a:r>
              <a:rPr lang="en-US" sz="2400" dirty="0" smtClean="0"/>
              <a:t>(Malaviya National Institute Of Technology , Jaipur) organized a National Level Football Competition in Sports Tournament which was from 23</a:t>
            </a:r>
            <a:r>
              <a:rPr lang="en-US" sz="2400" baseline="30000" dirty="0" smtClean="0"/>
              <a:t>rd</a:t>
            </a:r>
            <a:r>
              <a:rPr lang="en-US" sz="2400" dirty="0" smtClean="0"/>
              <a:t> Feb to 25</a:t>
            </a:r>
            <a:r>
              <a:rPr lang="en-US" sz="2400" baseline="30000" dirty="0" smtClean="0"/>
              <a:t>th</a:t>
            </a:r>
            <a:r>
              <a:rPr lang="en-US" sz="2400" dirty="0" smtClean="0"/>
              <a:t> Feb 2018.</a:t>
            </a:r>
            <a:br>
              <a:rPr lang="en-US" sz="2400" dirty="0" smtClean="0"/>
            </a:br>
            <a:r>
              <a:rPr lang="en-US" sz="2400" dirty="0" smtClean="0"/>
              <a:t/>
            </a:r>
            <a:br>
              <a:rPr lang="en-US" sz="2400" dirty="0" smtClean="0"/>
            </a:br>
            <a:r>
              <a:rPr lang="en-US" sz="2400" dirty="0" smtClean="0"/>
              <a:t>PIET’S Team secured 2</a:t>
            </a:r>
            <a:r>
              <a:rPr lang="en-US" sz="2400" baseline="30000" dirty="0" smtClean="0"/>
              <a:t>nd</a:t>
            </a:r>
            <a:r>
              <a:rPr lang="en-US" sz="2400" dirty="0" smtClean="0"/>
              <a:t> Position</a:t>
            </a:r>
            <a:br>
              <a:rPr lang="en-US" sz="2400" dirty="0" smtClean="0"/>
            </a:br>
            <a:r>
              <a:rPr lang="en-US" sz="2400" dirty="0" smtClean="0"/>
              <a:t/>
            </a:r>
            <a:br>
              <a:rPr lang="en-US" sz="2400" dirty="0" smtClean="0"/>
            </a:br>
            <a:r>
              <a:rPr lang="en-US" sz="2400" dirty="0" err="1" smtClean="0"/>
              <a:t>Shivam</a:t>
            </a:r>
            <a:r>
              <a:rPr lang="en-US" sz="2400" dirty="0" smtClean="0"/>
              <a:t> </a:t>
            </a:r>
            <a:r>
              <a:rPr lang="en-US" sz="2400" dirty="0" err="1" smtClean="0"/>
              <a:t>Digani</a:t>
            </a:r>
            <a:r>
              <a:rPr lang="en-US" sz="2400" dirty="0" smtClean="0"/>
              <a:t>, BBA-2</a:t>
            </a:r>
            <a:r>
              <a:rPr lang="en-US" sz="2400" baseline="30000" dirty="0" smtClean="0"/>
              <a:t>nd</a:t>
            </a:r>
            <a:r>
              <a:rPr lang="en-US" sz="2400" dirty="0" smtClean="0"/>
              <a:t> Year got title of 2</a:t>
            </a:r>
            <a:r>
              <a:rPr lang="en-US" sz="2400" baseline="30000" dirty="0" smtClean="0"/>
              <a:t>nd</a:t>
            </a:r>
            <a:r>
              <a:rPr lang="en-US" sz="2400" dirty="0" smtClean="0"/>
              <a:t> runner up for the tournament.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52400" y="4648200"/>
            <a:ext cx="8839200" cy="1754326"/>
          </a:xfrm>
          <a:prstGeom prst="rect">
            <a:avLst/>
          </a:prstGeom>
        </p:spPr>
        <p:txBody>
          <a:bodyPr wrap="square">
            <a:spAutoFit/>
          </a:bodyPr>
          <a:lstStyle/>
          <a:p>
            <a:r>
              <a:rPr lang="en-US" dirty="0" err="1" smtClean="0"/>
              <a:t>PIET’s</a:t>
            </a:r>
            <a:r>
              <a:rPr lang="en-US" dirty="0" smtClean="0"/>
              <a:t> Team Participated in that and results were as follows.</a:t>
            </a:r>
          </a:p>
          <a:p>
            <a:r>
              <a:rPr lang="en-US" dirty="0" smtClean="0"/>
              <a:t/>
            </a:r>
            <a:br>
              <a:rPr lang="en-US" dirty="0" smtClean="0"/>
            </a:br>
            <a:r>
              <a:rPr lang="en-US" dirty="0" smtClean="0"/>
              <a:t>First Match            Quarter Final            Semi Final                     Final </a:t>
            </a:r>
            <a:br>
              <a:rPr lang="en-US" dirty="0" smtClean="0"/>
            </a:br>
            <a:r>
              <a:rPr lang="en-US" dirty="0" smtClean="0"/>
              <a:t>Bikaner v/s PIET    PIET v/s NIT Delhi    PIET v/s MNIT Jaipur   PIET v/s </a:t>
            </a:r>
            <a:r>
              <a:rPr lang="en-US" dirty="0" err="1" smtClean="0"/>
              <a:t>Manipal</a:t>
            </a:r>
            <a:r>
              <a:rPr lang="en-US" dirty="0" smtClean="0"/>
              <a:t> </a:t>
            </a:r>
            <a:r>
              <a:rPr lang="en-US" dirty="0" err="1" smtClean="0"/>
              <a:t>Uni</a:t>
            </a:r>
            <a:r>
              <a:rPr lang="en-US" dirty="0" smtClean="0"/>
              <a:t>, Jaipur        </a:t>
            </a:r>
            <a:br>
              <a:rPr lang="en-US" dirty="0" smtClean="0"/>
            </a:br>
            <a:r>
              <a:rPr lang="en-US" dirty="0" smtClean="0"/>
              <a:t>Score  2-0               Score 1-0                   Score 3-1                      Score 1-0</a:t>
            </a:r>
            <a:br>
              <a:rPr lang="en-US" dirty="0" smtClean="0"/>
            </a:br>
            <a:r>
              <a:rPr lang="en-US" dirty="0" smtClean="0"/>
              <a:t>(Qualified)              (Qualified)                (Qualified)                     </a:t>
            </a:r>
            <a:r>
              <a:rPr lang="en-US" dirty="0" smtClean="0">
                <a:solidFill>
                  <a:srgbClr val="FF0000"/>
                </a:solidFill>
              </a:rPr>
              <a:t>SECOND POSITION</a:t>
            </a:r>
            <a:endParaRPr lang="en-US" dirty="0">
              <a:solidFill>
                <a:srgbClr val="FF0000"/>
              </a:solidFill>
            </a:endParaRPr>
          </a:p>
        </p:txBody>
      </p:sp>
      <p:pic>
        <p:nvPicPr>
          <p:cNvPr id="1026" name="Picture 2" descr="C:\Users\Sakshi\Downloads\IMG-20180223-WA0028.jpg"/>
          <p:cNvPicPr>
            <a:picLocks noChangeAspect="1" noChangeArrowheads="1"/>
          </p:cNvPicPr>
          <p:nvPr/>
        </p:nvPicPr>
        <p:blipFill>
          <a:blip r:embed="rId2" cstate="print"/>
          <a:srcRect l="2500" t="8889" r="6875" b="20000"/>
          <a:stretch>
            <a:fillRect/>
          </a:stretch>
        </p:blipFill>
        <p:spPr bwMode="auto">
          <a:xfrm>
            <a:off x="339328" y="304800"/>
            <a:ext cx="8804672" cy="3886200"/>
          </a:xfrm>
          <a:prstGeom prst="rect">
            <a:avLst/>
          </a:prstGeom>
          <a:noFill/>
        </p:spPr>
      </p:pic>
      <p:cxnSp>
        <p:nvCxnSpPr>
          <p:cNvPr id="9" name="Straight Connector 8"/>
          <p:cNvCxnSpPr/>
          <p:nvPr/>
        </p:nvCxnSpPr>
        <p:spPr>
          <a:xfrm>
            <a:off x="3657600" y="5334000"/>
            <a:ext cx="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5334000"/>
            <a:ext cx="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00" y="5334000"/>
            <a:ext cx="0" cy="1066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SESSIONAL EXAMS LOGO"/>
          <p:cNvPicPr>
            <a:picLocks noChangeAspect="1" noChangeArrowheads="1"/>
          </p:cNvPicPr>
          <p:nvPr/>
        </p:nvPicPr>
        <p:blipFill>
          <a:blip r:embed="rId2" cstate="print"/>
          <a:srcRect b="4969"/>
          <a:stretch>
            <a:fillRect/>
          </a:stretch>
        </p:blipFill>
        <p:spPr bwMode="auto">
          <a:xfrm>
            <a:off x="2286000" y="457200"/>
            <a:ext cx="4604871" cy="5105400"/>
          </a:xfrm>
          <a:prstGeom prst="rect">
            <a:avLst/>
          </a:prstGeom>
          <a:noFill/>
        </p:spPr>
      </p:pic>
      <p:sp>
        <p:nvSpPr>
          <p:cNvPr id="3" name="Rectangle 2"/>
          <p:cNvSpPr/>
          <p:nvPr/>
        </p:nvSpPr>
        <p:spPr>
          <a:xfrm>
            <a:off x="0" y="6096000"/>
            <a:ext cx="8686800" cy="461665"/>
          </a:xfrm>
          <a:prstGeom prst="rect">
            <a:avLst/>
          </a:prstGeom>
        </p:spPr>
        <p:txBody>
          <a:bodyPr wrap="square">
            <a:spAutoFit/>
          </a:bodyPr>
          <a:lstStyle/>
          <a:p>
            <a:pPr algn="ctr"/>
            <a:r>
              <a:rPr lang="en-US" sz="2400" dirty="0" smtClean="0"/>
              <a:t>Sessional-1 was successfully organized from 24</a:t>
            </a:r>
            <a:r>
              <a:rPr lang="en-US" sz="2400" baseline="30000" dirty="0" smtClean="0"/>
              <a:t>th</a:t>
            </a:r>
            <a:r>
              <a:rPr lang="en-US" sz="2400" dirty="0" smtClean="0"/>
              <a:t> to 27</a:t>
            </a:r>
            <a:r>
              <a:rPr lang="en-US" sz="2400" baseline="30000" dirty="0" smtClean="0"/>
              <a:t>th</a:t>
            </a:r>
            <a:r>
              <a:rPr lang="en-US" sz="2400" dirty="0" smtClean="0"/>
              <a:t> Feb</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310-WA0008.jpg"/>
          <p:cNvPicPr>
            <a:picLocks noChangeAspect="1"/>
          </p:cNvPicPr>
          <p:nvPr/>
        </p:nvPicPr>
        <p:blipFill>
          <a:blip r:embed="rId2" cstate="print"/>
          <a:srcRect t="6667" b="26667"/>
          <a:stretch>
            <a:fillRect/>
          </a:stretch>
        </p:blipFill>
        <p:spPr>
          <a:xfrm>
            <a:off x="0" y="609600"/>
            <a:ext cx="9144000" cy="4572000"/>
          </a:xfrm>
          <a:prstGeom prst="rect">
            <a:avLst/>
          </a:prstGeom>
        </p:spPr>
      </p:pic>
      <p:sp>
        <p:nvSpPr>
          <p:cNvPr id="3" name="Rectangle 2"/>
          <p:cNvSpPr/>
          <p:nvPr/>
        </p:nvSpPr>
        <p:spPr>
          <a:xfrm>
            <a:off x="152400" y="5486400"/>
            <a:ext cx="8686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smtClean="0"/>
              <a:t>BBA Students giving Sessional exam. In 1</a:t>
            </a:r>
            <a:r>
              <a:rPr lang="en-US" sz="2400" b="1" baseline="30000" dirty="0" smtClean="0"/>
              <a:t>st</a:t>
            </a:r>
            <a:r>
              <a:rPr lang="en-US" sz="2400" b="1" dirty="0" smtClean="0"/>
              <a:t> Sessional exams minimum 50 percent syllabus is given for each subject.</a:t>
            </a:r>
            <a:endParaRPr lang="en-US"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Image result for faculty corner logo"/>
          <p:cNvPicPr>
            <a:picLocks noChangeAspect="1" noChangeArrowheads="1"/>
          </p:cNvPicPr>
          <p:nvPr/>
        </p:nvPicPr>
        <p:blipFill>
          <a:blip r:embed="rId2" cstate="print"/>
          <a:srcRect l="35349"/>
          <a:stretch>
            <a:fillRect/>
          </a:stretch>
        </p:blipFill>
        <p:spPr bwMode="auto">
          <a:xfrm>
            <a:off x="533400" y="533400"/>
            <a:ext cx="7838862" cy="3200400"/>
          </a:xfrm>
          <a:prstGeom prst="rect">
            <a:avLst/>
          </a:prstGeom>
          <a:noFill/>
        </p:spPr>
      </p:pic>
      <p:pic>
        <p:nvPicPr>
          <p:cNvPr id="48132" name="Picture 4" descr="Image result for faculty corner logo"/>
          <p:cNvPicPr>
            <a:picLocks noChangeAspect="1" noChangeArrowheads="1"/>
          </p:cNvPicPr>
          <p:nvPr/>
        </p:nvPicPr>
        <p:blipFill>
          <a:blip r:embed="rId3" cstate="print"/>
          <a:srcRect l="1861" t="6250" b="6250"/>
          <a:stretch>
            <a:fillRect/>
          </a:stretch>
        </p:blipFill>
        <p:spPr bwMode="auto">
          <a:xfrm>
            <a:off x="381000" y="3962400"/>
            <a:ext cx="8325195" cy="2209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4648200" cy="4801314"/>
          </a:xfrm>
          <a:prstGeom prst="rect">
            <a:avLst/>
          </a:prstGeom>
        </p:spPr>
        <p:txBody>
          <a:bodyPr wrap="square">
            <a:spAutoFit/>
          </a:bodyPr>
          <a:lstStyle/>
          <a:p>
            <a:pPr algn="just"/>
            <a:r>
              <a:rPr lang="en-US" dirty="0" smtClean="0"/>
              <a:t>When things go wrong, as they sometimes will </a:t>
            </a:r>
            <a:br>
              <a:rPr lang="en-US" dirty="0" smtClean="0"/>
            </a:br>
            <a:r>
              <a:rPr lang="en-US" dirty="0" smtClean="0"/>
              <a:t>When the road you're trudging seems all uphill </a:t>
            </a:r>
            <a:br>
              <a:rPr lang="en-US" dirty="0" smtClean="0"/>
            </a:br>
            <a:r>
              <a:rPr lang="en-US" dirty="0" smtClean="0"/>
              <a:t>When the funds are low and the debts are high </a:t>
            </a:r>
            <a:br>
              <a:rPr lang="en-US" dirty="0" smtClean="0"/>
            </a:br>
            <a:r>
              <a:rPr lang="en-US" dirty="0" smtClean="0"/>
              <a:t>And you want to smile, but you have to sigh </a:t>
            </a:r>
            <a:br>
              <a:rPr lang="en-US" dirty="0" smtClean="0"/>
            </a:br>
            <a:r>
              <a:rPr lang="en-US" dirty="0" smtClean="0"/>
              <a:t>When care is pressing you down a bit </a:t>
            </a:r>
            <a:br>
              <a:rPr lang="en-US" dirty="0" smtClean="0"/>
            </a:br>
            <a:r>
              <a:rPr lang="en-US" dirty="0" smtClean="0"/>
              <a:t>Rest if you must, but don't you quit. </a:t>
            </a:r>
            <a:br>
              <a:rPr lang="en-US" dirty="0" smtClean="0"/>
            </a:br>
            <a:r>
              <a:rPr lang="en-US" dirty="0" smtClean="0"/>
              <a:t/>
            </a:r>
            <a:br>
              <a:rPr lang="en-US" dirty="0" smtClean="0"/>
            </a:br>
            <a:r>
              <a:rPr lang="en-US" dirty="0" smtClean="0"/>
              <a:t>Life is queer with its twists and turns </a:t>
            </a:r>
            <a:br>
              <a:rPr lang="en-US" dirty="0" smtClean="0"/>
            </a:br>
            <a:r>
              <a:rPr lang="en-US" dirty="0" smtClean="0"/>
              <a:t>As every one of us sometimes learns </a:t>
            </a:r>
            <a:br>
              <a:rPr lang="en-US" dirty="0" smtClean="0"/>
            </a:br>
            <a:r>
              <a:rPr lang="en-US" dirty="0" smtClean="0"/>
              <a:t>And many a fellow turns about </a:t>
            </a:r>
            <a:br>
              <a:rPr lang="en-US" dirty="0" smtClean="0"/>
            </a:br>
            <a:r>
              <a:rPr lang="en-US" dirty="0" smtClean="0"/>
              <a:t>When he might have won, had he stuck it out.</a:t>
            </a:r>
          </a:p>
          <a:p>
            <a:pPr algn="just"/>
            <a:r>
              <a:rPr lang="en-US" dirty="0" smtClean="0"/>
              <a:t/>
            </a:r>
            <a:br>
              <a:rPr lang="en-US" dirty="0" smtClean="0"/>
            </a:br>
            <a:r>
              <a:rPr lang="en-US" dirty="0" smtClean="0"/>
              <a:t>Don't give up though the pace seems slow </a:t>
            </a:r>
            <a:br>
              <a:rPr lang="en-US" dirty="0" smtClean="0"/>
            </a:br>
            <a:r>
              <a:rPr lang="en-US" dirty="0" smtClean="0"/>
              <a:t>You may succeed with another blow. </a:t>
            </a:r>
            <a:br>
              <a:rPr lang="en-US" dirty="0" smtClean="0"/>
            </a:br>
            <a:r>
              <a:rPr lang="en-US" dirty="0" smtClean="0"/>
              <a:t>Often the goal is nearer than </a:t>
            </a:r>
            <a:br>
              <a:rPr lang="en-US" dirty="0" smtClean="0"/>
            </a:br>
            <a:r>
              <a:rPr lang="en-US" dirty="0" smtClean="0"/>
              <a:t>It seems to a faint and faltering man; </a:t>
            </a:r>
            <a:br>
              <a:rPr lang="en-US" dirty="0" smtClean="0"/>
            </a:br>
            <a:endParaRPr lang="en-US" dirty="0"/>
          </a:p>
        </p:txBody>
      </p:sp>
      <p:sp>
        <p:nvSpPr>
          <p:cNvPr id="3" name="Rectangle 2"/>
          <p:cNvSpPr/>
          <p:nvPr/>
        </p:nvSpPr>
        <p:spPr>
          <a:xfrm>
            <a:off x="381000" y="533400"/>
            <a:ext cx="4267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smtClean="0"/>
              <a:t>Don’t Quit</a:t>
            </a:r>
            <a:endParaRPr lang="en-US" sz="4400" b="1" dirty="0"/>
          </a:p>
        </p:txBody>
      </p:sp>
      <p:pic>
        <p:nvPicPr>
          <p:cNvPr id="4" name="Picture 3" descr="PhotoGrid_1521389837402.jpg"/>
          <p:cNvPicPr>
            <a:picLocks noChangeAspect="1"/>
          </p:cNvPicPr>
          <p:nvPr/>
        </p:nvPicPr>
        <p:blipFill>
          <a:blip r:embed="rId2" cstate="print"/>
          <a:srcRect l="23333" t="7778" r="23333" b="33333"/>
          <a:stretch>
            <a:fillRect/>
          </a:stretch>
        </p:blipFill>
        <p:spPr>
          <a:xfrm>
            <a:off x="4953000" y="1143000"/>
            <a:ext cx="3657600" cy="4038600"/>
          </a:xfrm>
          <a:prstGeom prst="rect">
            <a:avLst/>
          </a:prstGeom>
        </p:spPr>
      </p:pic>
      <p:sp>
        <p:nvSpPr>
          <p:cNvPr id="5" name="Rectangle 4"/>
          <p:cNvSpPr/>
          <p:nvPr/>
        </p:nvSpPr>
        <p:spPr>
          <a:xfrm>
            <a:off x="4953000" y="5486400"/>
            <a:ext cx="3657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t>Sakshi</a:t>
            </a:r>
            <a:r>
              <a:rPr lang="en-US" b="1" dirty="0" smtClean="0"/>
              <a:t> </a:t>
            </a:r>
            <a:r>
              <a:rPr lang="en-US" b="1" dirty="0" err="1" smtClean="0"/>
              <a:t>Garg</a:t>
            </a:r>
            <a:r>
              <a:rPr lang="en-US" b="1" dirty="0" smtClean="0"/>
              <a:t>, Assistant Professor, BBA, PIET</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4648200" cy="4524315"/>
          </a:xfrm>
          <a:prstGeom prst="rect">
            <a:avLst/>
          </a:prstGeom>
        </p:spPr>
        <p:txBody>
          <a:bodyPr wrap="square">
            <a:spAutoFit/>
          </a:bodyPr>
          <a:lstStyle/>
          <a:p>
            <a:pPr algn="just"/>
            <a:r>
              <a:rPr lang="en-US" dirty="0" smtClean="0"/>
              <a:t>Often the struggler has given up </a:t>
            </a:r>
            <a:br>
              <a:rPr lang="en-US" dirty="0" smtClean="0"/>
            </a:br>
            <a:r>
              <a:rPr lang="en-US" dirty="0" smtClean="0"/>
              <a:t>When he might have captured the victor's cup.</a:t>
            </a:r>
            <a:br>
              <a:rPr lang="en-US" dirty="0" smtClean="0"/>
            </a:br>
            <a:r>
              <a:rPr lang="en-US" dirty="0" smtClean="0"/>
              <a:t>And he learned too late when the night came down.</a:t>
            </a:r>
          </a:p>
          <a:p>
            <a:pPr algn="just"/>
            <a:r>
              <a:rPr lang="en-US" dirty="0" smtClean="0"/>
              <a:t>How close he was to the golden crown.</a:t>
            </a:r>
          </a:p>
          <a:p>
            <a:pPr algn="just"/>
            <a:r>
              <a:rPr lang="en-US" dirty="0" smtClean="0"/>
              <a:t> </a:t>
            </a:r>
            <a:br>
              <a:rPr lang="en-US" dirty="0" smtClean="0"/>
            </a:br>
            <a:r>
              <a:rPr lang="en-US" dirty="0" smtClean="0"/>
              <a:t>Success is failure turned inside out </a:t>
            </a:r>
            <a:br>
              <a:rPr lang="en-US" dirty="0" smtClean="0"/>
            </a:br>
            <a:r>
              <a:rPr lang="en-US" dirty="0" smtClean="0"/>
              <a:t>The silver tint of the clouds of doubt </a:t>
            </a:r>
            <a:br>
              <a:rPr lang="en-US" dirty="0" smtClean="0"/>
            </a:br>
            <a:r>
              <a:rPr lang="en-US" dirty="0" smtClean="0"/>
              <a:t>And you never can tell how close you are </a:t>
            </a:r>
            <a:br>
              <a:rPr lang="en-US" dirty="0" smtClean="0"/>
            </a:br>
            <a:r>
              <a:rPr lang="en-US" dirty="0" smtClean="0"/>
              <a:t>It may be near when it seems afar;</a:t>
            </a:r>
          </a:p>
          <a:p>
            <a:pPr algn="just"/>
            <a:r>
              <a:rPr lang="en-US" dirty="0" smtClean="0"/>
              <a:t> </a:t>
            </a:r>
            <a:br>
              <a:rPr lang="en-US" dirty="0" smtClean="0"/>
            </a:br>
            <a:r>
              <a:rPr lang="en-US" dirty="0" smtClean="0"/>
              <a:t>So stick to the fight when you're hardest hit </a:t>
            </a:r>
            <a:br>
              <a:rPr lang="en-US" dirty="0" smtClean="0"/>
            </a:br>
            <a:r>
              <a:rPr lang="en-US" dirty="0" smtClean="0"/>
              <a:t>It's when things seem worst that you must not quit. </a:t>
            </a:r>
          </a:p>
          <a:p>
            <a:pPr algn="just"/>
            <a:r>
              <a:rPr lang="en-US" dirty="0" smtClean="0"/>
              <a:t/>
            </a:r>
            <a:br>
              <a:rPr lang="en-US" dirty="0" smtClean="0"/>
            </a:br>
            <a:endParaRPr lang="en-US" dirty="0"/>
          </a:p>
        </p:txBody>
      </p:sp>
      <p:pic>
        <p:nvPicPr>
          <p:cNvPr id="3" name="Picture 2" descr="PhotoGrid_1521389837402.jpg"/>
          <p:cNvPicPr>
            <a:picLocks noChangeAspect="1"/>
          </p:cNvPicPr>
          <p:nvPr/>
        </p:nvPicPr>
        <p:blipFill>
          <a:blip r:embed="rId2" cstate="print"/>
          <a:srcRect l="23333" t="7778" r="23333" b="33333"/>
          <a:stretch>
            <a:fillRect/>
          </a:stretch>
        </p:blipFill>
        <p:spPr>
          <a:xfrm>
            <a:off x="4953000" y="990600"/>
            <a:ext cx="3657600" cy="4038600"/>
          </a:xfrm>
          <a:prstGeom prst="rect">
            <a:avLst/>
          </a:prstGeom>
        </p:spPr>
      </p:pic>
      <p:sp>
        <p:nvSpPr>
          <p:cNvPr id="5" name="Rectangle 4"/>
          <p:cNvSpPr/>
          <p:nvPr/>
        </p:nvSpPr>
        <p:spPr>
          <a:xfrm>
            <a:off x="4953000" y="5257800"/>
            <a:ext cx="37338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t>Sakshi</a:t>
            </a:r>
            <a:r>
              <a:rPr lang="en-US" b="1" dirty="0" smtClean="0"/>
              <a:t> </a:t>
            </a:r>
            <a:r>
              <a:rPr lang="en-US" b="1" dirty="0" err="1" smtClean="0"/>
              <a:t>Garg</a:t>
            </a:r>
            <a:r>
              <a:rPr lang="en-US" b="1" dirty="0" smtClean="0"/>
              <a:t>, Assistant Professor, BBA, PIET</a:t>
            </a: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0" y="381000"/>
            <a:ext cx="4572000" cy="5668963"/>
          </a:xfrm>
        </p:spPr>
        <p:txBody>
          <a:bodyPr>
            <a:normAutofit/>
          </a:bodyPr>
          <a:lstStyle/>
          <a:p>
            <a:pPr algn="just"/>
            <a:r>
              <a:rPr lang="en-US" sz="2800" dirty="0" smtClean="0">
                <a:latin typeface="+mj-lt"/>
                <a:cs typeface="Times New Roman" pitchFamily="18" charset="0"/>
              </a:rPr>
              <a:t>BBA, HOD</a:t>
            </a:r>
          </a:p>
          <a:p>
            <a:pPr algn="just">
              <a:buNone/>
            </a:pPr>
            <a:r>
              <a:rPr lang="en-US" sz="2800" dirty="0" smtClean="0">
                <a:latin typeface="+mj-lt"/>
                <a:cs typeface="Times New Roman" pitchFamily="18" charset="0"/>
              </a:rPr>
              <a:t>(Dr. Yoginder  Singh Kataria)</a:t>
            </a:r>
          </a:p>
          <a:p>
            <a:pPr algn="just"/>
            <a:endParaRPr lang="en-US" sz="2800" dirty="0" smtClean="0">
              <a:latin typeface="+mj-lt"/>
              <a:cs typeface="Times New Roman" pitchFamily="18" charset="0"/>
            </a:endParaRPr>
          </a:p>
          <a:p>
            <a:pPr algn="just"/>
            <a:endParaRPr lang="en-US" sz="2800" dirty="0" smtClean="0">
              <a:latin typeface="+mj-lt"/>
              <a:cs typeface="Times New Roman" pitchFamily="18" charset="0"/>
            </a:endParaRPr>
          </a:p>
          <a:p>
            <a:pPr algn="just"/>
            <a:endParaRPr lang="en-US" sz="2800" dirty="0" smtClean="0">
              <a:latin typeface="+mj-lt"/>
              <a:cs typeface="Times New Roman" pitchFamily="18" charset="0"/>
            </a:endParaRPr>
          </a:p>
          <a:p>
            <a:pPr algn="just"/>
            <a:r>
              <a:rPr lang="en-US" sz="2800" dirty="0" smtClean="0">
                <a:latin typeface="+mj-lt"/>
                <a:cs typeface="Times New Roman" pitchFamily="18" charset="0"/>
              </a:rPr>
              <a:t>BBA, E-Committee</a:t>
            </a:r>
          </a:p>
          <a:p>
            <a:pPr algn="just">
              <a:buNone/>
            </a:pPr>
            <a:r>
              <a:rPr lang="en-US" sz="2800" dirty="0" smtClean="0">
                <a:latin typeface="+mj-lt"/>
                <a:cs typeface="Times New Roman" pitchFamily="18" charset="0"/>
              </a:rPr>
              <a:t>(Mr. Jagmohan Malhotra)</a:t>
            </a:r>
          </a:p>
          <a:p>
            <a:pPr algn="just">
              <a:buNone/>
            </a:pPr>
            <a:r>
              <a:rPr lang="en-US" sz="2800" dirty="0" smtClean="0">
                <a:latin typeface="+mj-lt"/>
                <a:cs typeface="Times New Roman" pitchFamily="18" charset="0"/>
              </a:rPr>
              <a:t>(Ms.  Sakshi </a:t>
            </a:r>
            <a:r>
              <a:rPr lang="en-US" sz="2800" dirty="0" err="1" smtClean="0">
                <a:latin typeface="+mj-lt"/>
                <a:cs typeface="Times New Roman" pitchFamily="18" charset="0"/>
              </a:rPr>
              <a:t>Garg</a:t>
            </a:r>
            <a:r>
              <a:rPr lang="en-US" sz="2800" dirty="0" smtClean="0">
                <a:latin typeface="+mj-lt"/>
                <a:cs typeface="Times New Roman" pitchFamily="18" charset="0"/>
              </a:rPr>
              <a:t>)</a:t>
            </a:r>
          </a:p>
          <a:p>
            <a:pPr algn="just">
              <a:buNone/>
            </a:pPr>
            <a:r>
              <a:rPr lang="en-US" sz="2800" dirty="0" smtClean="0">
                <a:latin typeface="+mj-lt"/>
                <a:cs typeface="Times New Roman" pitchFamily="18" charset="0"/>
              </a:rPr>
              <a:t>(Ms. </a:t>
            </a:r>
            <a:r>
              <a:rPr lang="en-US" sz="2800" dirty="0" err="1" smtClean="0">
                <a:latin typeface="+mj-lt"/>
                <a:cs typeface="Times New Roman" pitchFamily="18" charset="0"/>
              </a:rPr>
              <a:t>Simranjeet</a:t>
            </a:r>
            <a:r>
              <a:rPr lang="en-US" sz="2800" dirty="0" smtClean="0">
                <a:latin typeface="+mj-lt"/>
                <a:cs typeface="Times New Roman" pitchFamily="18" charset="0"/>
              </a:rPr>
              <a:t> </a:t>
            </a:r>
            <a:r>
              <a:rPr lang="en-US" sz="2800" dirty="0" err="1" smtClean="0">
                <a:latin typeface="+mj-lt"/>
                <a:cs typeface="Times New Roman" pitchFamily="18" charset="0"/>
              </a:rPr>
              <a:t>Kaur</a:t>
            </a:r>
            <a:r>
              <a:rPr lang="en-US" sz="2800" dirty="0" smtClean="0">
                <a:latin typeface="+mj-lt"/>
                <a:cs typeface="Times New Roman" pitchFamily="18" charset="0"/>
              </a:rPr>
              <a:t>)</a:t>
            </a:r>
          </a:p>
          <a:p>
            <a:pPr algn="just">
              <a:buNone/>
            </a:pPr>
            <a:r>
              <a:rPr lang="en-US" sz="2800" dirty="0" smtClean="0">
                <a:latin typeface="+mj-lt"/>
                <a:cs typeface="Times New Roman" pitchFamily="18" charset="0"/>
              </a:rPr>
              <a:t>(Ms. </a:t>
            </a:r>
            <a:r>
              <a:rPr lang="en-US" sz="2800" dirty="0" err="1" smtClean="0">
                <a:latin typeface="+mj-lt"/>
                <a:cs typeface="Times New Roman" pitchFamily="18" charset="0"/>
              </a:rPr>
              <a:t>Simran</a:t>
            </a:r>
            <a:r>
              <a:rPr lang="en-US" sz="2800" dirty="0" smtClean="0">
                <a:latin typeface="+mj-lt"/>
                <a:cs typeface="Times New Roman" pitchFamily="18" charset="0"/>
              </a:rPr>
              <a:t> </a:t>
            </a:r>
            <a:r>
              <a:rPr lang="en-US" sz="2800" dirty="0" err="1" smtClean="0">
                <a:latin typeface="+mj-lt"/>
                <a:cs typeface="Times New Roman" pitchFamily="18" charset="0"/>
              </a:rPr>
              <a:t>Verma</a:t>
            </a:r>
            <a:r>
              <a:rPr lang="en-US" sz="2800" dirty="0" smtClean="0">
                <a:latin typeface="+mj-lt"/>
                <a:cs typeface="Times New Roman" pitchFamily="18" charset="0"/>
              </a:rPr>
              <a:t>)</a:t>
            </a:r>
            <a:endParaRPr lang="en-US" sz="2800" dirty="0">
              <a:latin typeface="+mj-lt"/>
              <a:cs typeface="Times New Roman" pitchFamily="18" charset="0"/>
            </a:endParaRPr>
          </a:p>
        </p:txBody>
      </p:sp>
      <p:pic>
        <p:nvPicPr>
          <p:cNvPr id="2050" name="Picture 2" descr="Image result for thank you"/>
          <p:cNvPicPr>
            <a:picLocks noChangeAspect="1" noChangeArrowheads="1"/>
          </p:cNvPicPr>
          <p:nvPr/>
        </p:nvPicPr>
        <p:blipFill>
          <a:blip r:embed="rId2" cstate="print"/>
          <a:srcRect/>
          <a:stretch>
            <a:fillRect/>
          </a:stretch>
        </p:blipFill>
        <p:spPr bwMode="auto">
          <a:xfrm>
            <a:off x="4495800" y="381000"/>
            <a:ext cx="4276725" cy="591381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editorial team"/>
          <p:cNvPicPr>
            <a:picLocks noChangeAspect="1" noChangeArrowheads="1"/>
          </p:cNvPicPr>
          <p:nvPr/>
        </p:nvPicPr>
        <p:blipFill>
          <a:blip r:embed="rId2" cstate="print"/>
          <a:srcRect t="22281" r="6145" b="16446"/>
          <a:stretch>
            <a:fillRect/>
          </a:stretch>
        </p:blipFill>
        <p:spPr bwMode="auto">
          <a:xfrm>
            <a:off x="152400" y="685800"/>
            <a:ext cx="1745671"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C:\Users\piet.9WFUVIFXATVVK7Z\Desktop\Pics\Screenshot_20180210-100539.jpg"/>
          <p:cNvPicPr>
            <a:picLocks noChangeAspect="1" noChangeArrowheads="1"/>
          </p:cNvPicPr>
          <p:nvPr/>
        </p:nvPicPr>
        <p:blipFill>
          <a:blip r:embed="rId3" cstate="print">
            <a:lum bright="10000"/>
          </a:blip>
          <a:srcRect l="9877" t="26667" r="17037" b="34038"/>
          <a:stretch>
            <a:fillRect/>
          </a:stretch>
        </p:blipFill>
        <p:spPr bwMode="auto">
          <a:xfrm>
            <a:off x="152400" y="1524000"/>
            <a:ext cx="1913303" cy="1828800"/>
          </a:xfrm>
          <a:prstGeom prst="rect">
            <a:avLst/>
          </a:prstGeom>
          <a:noFill/>
        </p:spPr>
      </p:pic>
      <p:pic>
        <p:nvPicPr>
          <p:cNvPr id="5123" name="Picture 3" descr="C:\Users\piet.9WFUVIFXATVVK7Z\Desktop\Pics\IMG_20171224_154153.jpg"/>
          <p:cNvPicPr>
            <a:picLocks noChangeAspect="1" noChangeArrowheads="1"/>
          </p:cNvPicPr>
          <p:nvPr/>
        </p:nvPicPr>
        <p:blipFill>
          <a:blip r:embed="rId4" cstate="print"/>
          <a:srcRect b="16327"/>
          <a:stretch>
            <a:fillRect/>
          </a:stretch>
        </p:blipFill>
        <p:spPr bwMode="auto">
          <a:xfrm>
            <a:off x="152400" y="4114800"/>
            <a:ext cx="1905000" cy="2125306"/>
          </a:xfrm>
          <a:prstGeom prst="rect">
            <a:avLst/>
          </a:prstGeom>
          <a:noFill/>
        </p:spPr>
      </p:pic>
      <p:sp>
        <p:nvSpPr>
          <p:cNvPr id="5" name="Title 4"/>
          <p:cNvSpPr>
            <a:spLocks noGrp="1"/>
          </p:cNvSpPr>
          <p:nvPr>
            <p:ph type="title"/>
          </p:nvPr>
        </p:nvSpPr>
        <p:spPr>
          <a:xfrm>
            <a:off x="2133600" y="533400"/>
            <a:ext cx="6781800" cy="5791200"/>
          </a:xfrm>
        </p:spPr>
        <p:txBody>
          <a:bodyPr>
            <a:noAutofit/>
          </a:bodyPr>
          <a:lstStyle/>
          <a:p>
            <a:pPr algn="l"/>
            <a:r>
              <a:rPr lang="en-US" sz="1800" b="1" dirty="0" smtClean="0"/>
              <a:t/>
            </a:r>
            <a:br>
              <a:rPr lang="en-US" sz="1800" b="1" dirty="0" smtClean="0"/>
            </a:br>
            <a:r>
              <a:rPr lang="en-US" sz="1800" dirty="0" smtClean="0"/>
              <a:t/>
            </a:r>
            <a:br>
              <a:rPr lang="en-US" sz="1800" dirty="0" smtClean="0"/>
            </a:br>
            <a:r>
              <a:rPr lang="en-US" sz="1800" b="1" dirty="0" smtClean="0"/>
              <a:t>"We cannot always build the future for our youth, but we can build our youth for the future.” -Franklin D. Roosevelt</a:t>
            </a:r>
            <a:br>
              <a:rPr lang="en-US" sz="1800" b="1" dirty="0" smtClean="0"/>
            </a:br>
            <a:r>
              <a:rPr lang="en-US" sz="1800" dirty="0" smtClean="0"/>
              <a:t/>
            </a:r>
            <a:br>
              <a:rPr lang="en-US" sz="1800" dirty="0" smtClean="0"/>
            </a:br>
            <a:r>
              <a:rPr lang="en-US" sz="1800" dirty="0" smtClean="0"/>
              <a:t>These words by Franklin D. Roosevelt perfectly describe our aim at BBA Panipat Institute of Engineering and Technology. Beyond providing a sound education, we wish to provide our students a holistic learning experience for life. Our aim is to teach students to LEARN, not just STUDY. Hence, we strive to travel beyond the boundaries of mere books. We have realized that the future is virtual, abstract and unknown but the youth in our hands are real, lively and enthusiastic</a:t>
            </a:r>
            <a:br>
              <a:rPr lang="en-US" sz="1800" dirty="0" smtClean="0"/>
            </a:br>
            <a:r>
              <a:rPr lang="en-US" sz="1800" dirty="0" smtClean="0"/>
              <a:t>and can be molded.</a:t>
            </a:r>
            <a:br>
              <a:rPr lang="en-US" sz="1800" dirty="0" smtClean="0"/>
            </a:br>
            <a:r>
              <a:rPr lang="en-US" sz="1800" dirty="0" smtClean="0"/>
              <a:t/>
            </a:r>
            <a:br>
              <a:rPr lang="en-US" sz="1800" dirty="0" smtClean="0"/>
            </a:br>
            <a:r>
              <a:rPr lang="en-US" sz="1800" dirty="0" smtClean="0"/>
              <a:t>Dear students, "You are the nation-builders. You are the movers of technology. You are the agents of change." It is our fervent hope that the years that you spend in PIET would enable you to equip with leadership and managerial skills. The knowledge that you will gain, the fine qualities that you will imbibe and the technical skills that you will learn to apply will be your major contribution to your parents, to society, and to the nation.</a:t>
            </a:r>
            <a:br>
              <a:rPr lang="en-US" sz="1800" dirty="0" smtClean="0"/>
            </a:br>
            <a:r>
              <a:rPr lang="en-US" sz="1800" dirty="0" smtClean="0"/>
              <a:t/>
            </a:r>
            <a:br>
              <a:rPr lang="en-US" sz="1800" dirty="0" smtClean="0"/>
            </a:br>
            <a:endParaRPr lang="en-US" sz="1800" dirty="0"/>
          </a:p>
        </p:txBody>
      </p:sp>
      <p:sp>
        <p:nvSpPr>
          <p:cNvPr id="6" name="Rectangle 5"/>
          <p:cNvSpPr/>
          <p:nvPr/>
        </p:nvSpPr>
        <p:spPr>
          <a:xfrm>
            <a:off x="152400" y="3581400"/>
            <a:ext cx="17526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Mr. Jagmohan</a:t>
            </a:r>
            <a:endParaRPr lang="en-US" dirty="0"/>
          </a:p>
        </p:txBody>
      </p:sp>
      <p:sp>
        <p:nvSpPr>
          <p:cNvPr id="7" name="Rectangle 6"/>
          <p:cNvSpPr/>
          <p:nvPr/>
        </p:nvSpPr>
        <p:spPr>
          <a:xfrm>
            <a:off x="152400" y="6400800"/>
            <a:ext cx="19050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Ms. </a:t>
            </a:r>
            <a:r>
              <a:rPr lang="en-US" dirty="0" err="1" smtClean="0"/>
              <a:t>Sakshi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533400"/>
            <a:ext cx="5105400" cy="5632311"/>
          </a:xfrm>
          <a:prstGeom prst="rect">
            <a:avLst/>
          </a:prstGeom>
        </p:spPr>
        <p:txBody>
          <a:bodyPr wrap="square">
            <a:spAutoFit/>
          </a:bodyPr>
          <a:lstStyle/>
          <a:p>
            <a:r>
              <a:rPr lang="en-US" sz="2000" dirty="0" smtClean="0"/>
              <a:t>We invest our trust on you. You are our safe source and we bank all our efforts on you. We create not the future instead we craft you for the future. There are strong challenges to great efforts but, always remember, great effort bears the sweet fruit of success. We want you to taste the fruit of success once and for the rest of your life, you will never rest.</a:t>
            </a:r>
          </a:p>
          <a:p>
            <a:r>
              <a:rPr lang="en-US" sz="2000" dirty="0" smtClean="0"/>
              <a:t/>
            </a:r>
            <a:br>
              <a:rPr lang="en-US" sz="2000" dirty="0" smtClean="0"/>
            </a:br>
            <a:r>
              <a:rPr lang="en-US" sz="2000" b="1" dirty="0" smtClean="0"/>
              <a:t>"You don't have to be great to start, but you have to start to be great.”</a:t>
            </a:r>
            <a:br>
              <a:rPr lang="en-US" sz="2000" b="1" dirty="0" smtClean="0"/>
            </a:br>
            <a:r>
              <a:rPr lang="en-US" sz="2000" dirty="0" smtClean="0"/>
              <a:t/>
            </a:r>
            <a:br>
              <a:rPr lang="en-US" sz="2000" dirty="0" smtClean="0"/>
            </a:br>
            <a:r>
              <a:rPr lang="en-US" sz="2000" dirty="0" smtClean="0"/>
              <a:t>With best wishes from editorial team for the coming up challenges.</a:t>
            </a:r>
          </a:p>
          <a:p>
            <a:r>
              <a:rPr lang="en-US" sz="2000" dirty="0" smtClean="0"/>
              <a:t/>
            </a:r>
            <a:br>
              <a:rPr lang="en-US" sz="2000" dirty="0" smtClean="0"/>
            </a:br>
            <a:r>
              <a:rPr lang="en-US" sz="2000" b="1" dirty="0" smtClean="0"/>
              <a:t>Jagmohan Malhotra</a:t>
            </a:r>
            <a:r>
              <a:rPr lang="en-US" sz="2000" dirty="0" smtClean="0"/>
              <a:t/>
            </a:r>
            <a:br>
              <a:rPr lang="en-US" sz="2000" dirty="0" smtClean="0"/>
            </a:br>
            <a:r>
              <a:rPr lang="en-US" sz="2000" b="1" dirty="0" smtClean="0"/>
              <a:t>Chief Editor</a:t>
            </a:r>
            <a:r>
              <a:rPr lang="en-US" sz="2000" dirty="0" smtClean="0"/>
              <a:t/>
            </a:r>
            <a:br>
              <a:rPr lang="en-US" sz="2000" dirty="0" smtClean="0"/>
            </a:br>
            <a:endParaRPr lang="en-US" sz="2000" dirty="0"/>
          </a:p>
        </p:txBody>
      </p:sp>
      <p:pic>
        <p:nvPicPr>
          <p:cNvPr id="6" name="Picture 2" descr="C:\Users\piet.9WFUVIFXATVVK7Z\Desktop\IMG-20180125-WA0023.jpg"/>
          <p:cNvPicPr>
            <a:picLocks noChangeAspect="1" noChangeArrowheads="1"/>
          </p:cNvPicPr>
          <p:nvPr/>
        </p:nvPicPr>
        <p:blipFill>
          <a:blip r:embed="rId3" cstate="print"/>
          <a:srcRect t="13333" r="36667" b="48018"/>
          <a:stretch>
            <a:fillRect/>
          </a:stretch>
        </p:blipFill>
        <p:spPr bwMode="auto">
          <a:xfrm>
            <a:off x="228600" y="533400"/>
            <a:ext cx="2895600" cy="2209800"/>
          </a:xfrm>
          <a:prstGeom prst="rect">
            <a:avLst/>
          </a:prstGeom>
          <a:noFill/>
        </p:spPr>
      </p:pic>
      <p:pic>
        <p:nvPicPr>
          <p:cNvPr id="7" name="Picture 2" descr="C:\Users\piet.9WFUVIFXATVVK7Z\Desktop\2018-01-25-10-04-36-896.jpg"/>
          <p:cNvPicPr>
            <a:picLocks noChangeAspect="1" noChangeArrowheads="1"/>
          </p:cNvPicPr>
          <p:nvPr/>
        </p:nvPicPr>
        <p:blipFill>
          <a:blip r:embed="rId4" cstate="print">
            <a:lum bright="10000"/>
          </a:blip>
          <a:srcRect l="10370" t="14444" r="27778" b="50000"/>
          <a:stretch>
            <a:fillRect/>
          </a:stretch>
        </p:blipFill>
        <p:spPr bwMode="auto">
          <a:xfrm>
            <a:off x="228600" y="3657600"/>
            <a:ext cx="2895600" cy="2209799"/>
          </a:xfrm>
          <a:prstGeom prst="rect">
            <a:avLst/>
          </a:prstGeom>
          <a:noFill/>
        </p:spPr>
      </p:pic>
      <p:sp>
        <p:nvSpPr>
          <p:cNvPr id="8" name="Rectangle 7"/>
          <p:cNvSpPr/>
          <p:nvPr/>
        </p:nvSpPr>
        <p:spPr>
          <a:xfrm>
            <a:off x="228600" y="2895600"/>
            <a:ext cx="20574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Ms. </a:t>
            </a:r>
            <a:r>
              <a:rPr lang="en-US" dirty="0" err="1" smtClean="0"/>
              <a:t>Simranjeet</a:t>
            </a:r>
            <a:endParaRPr lang="en-US" dirty="0"/>
          </a:p>
        </p:txBody>
      </p:sp>
      <p:sp>
        <p:nvSpPr>
          <p:cNvPr id="9" name="Rectangle 8"/>
          <p:cNvSpPr/>
          <p:nvPr/>
        </p:nvSpPr>
        <p:spPr>
          <a:xfrm>
            <a:off x="228600" y="5943600"/>
            <a:ext cx="22098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Ms. </a:t>
            </a:r>
            <a:r>
              <a:rPr lang="en-US" dirty="0" err="1" smtClean="0"/>
              <a:t>Simran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eep-calm-i-m-head-of-department-3.png"/>
          <p:cNvPicPr>
            <a:picLocks noChangeAspect="1"/>
          </p:cNvPicPr>
          <p:nvPr/>
        </p:nvPicPr>
        <p:blipFill>
          <a:blip r:embed="rId2" cstate="print"/>
          <a:srcRect t="64667"/>
          <a:stretch>
            <a:fillRect/>
          </a:stretch>
        </p:blipFill>
        <p:spPr>
          <a:xfrm>
            <a:off x="4114800" y="2125394"/>
            <a:ext cx="4800600" cy="2141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idx="4294967295"/>
          </p:nvPr>
        </p:nvSpPr>
        <p:spPr>
          <a:xfrm>
            <a:off x="457200" y="6019800"/>
            <a:ext cx="8686800" cy="1143000"/>
          </a:xfrm>
        </p:spPr>
        <p:txBody>
          <a:bodyPr>
            <a:normAutofit fontScale="90000"/>
          </a:bodyPr>
          <a:lstStyle/>
          <a:p>
            <a:r>
              <a:rPr lang="en-US" dirty="0" smtClean="0"/>
              <a:t/>
            </a:r>
            <a:br>
              <a:rPr lang="en-US" dirty="0" smtClean="0"/>
            </a:br>
            <a:endParaRPr lang="en-US" dirty="0"/>
          </a:p>
        </p:txBody>
      </p:sp>
      <p:pic>
        <p:nvPicPr>
          <p:cNvPr id="1026" name="Picture 2" descr="C:\Users\piet.9WFUVIFXATVVK7Z\Downloads\PIET kataria Sir 20180129_121043.jpg"/>
          <p:cNvPicPr>
            <a:picLocks noChangeAspect="1" noChangeArrowheads="1"/>
          </p:cNvPicPr>
          <p:nvPr/>
        </p:nvPicPr>
        <p:blipFill>
          <a:blip r:embed="rId3" cstate="print"/>
          <a:srcRect l="20000" t="23750" r="16250"/>
          <a:stretch>
            <a:fillRect/>
          </a:stretch>
        </p:blipFill>
        <p:spPr bwMode="auto">
          <a:xfrm>
            <a:off x="304800" y="762000"/>
            <a:ext cx="3886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57200" y="5638800"/>
            <a:ext cx="8229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Dr. Yoginder Singh Kataria, HOD, BBA, PIET</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8600" y="88887"/>
            <a:ext cx="8382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Calibri" pitchFamily="34" charset="0"/>
                <a:cs typeface="Times New Roman" pitchFamily="18" charset="0"/>
              </a:rPr>
              <a:t>FROM HOD’s DESK</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ea typeface="Calibri" pitchFamily="34" charset="0"/>
                <a:cs typeface="Calibri" pitchFamily="34" charset="0"/>
              </a:rPr>
              <a:t>It is said that the college magazine is a mirror which reflects the image of a college. This statement is quite true because a magazine carries the contributions reflecting ethos and aspirations of the students, faculty and other team members of an institution.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1D1B11"/>
              </a:solidFill>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ea typeface="Calibri" pitchFamily="34" charset="0"/>
                <a:cs typeface="Calibri" pitchFamily="34" charset="0"/>
              </a:rPr>
              <a:t>They amply demonstrate the communication skills, poetic prowess, imagination and creativity, humor and humanism, technical competence, and patriotism of the contributors. The pride of every student and staff would be in his/her college.</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1D1B11"/>
              </a:solidFill>
              <a:ea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D1B11"/>
                </a:solidFill>
                <a:effectLst/>
                <a:ea typeface="Calibri" pitchFamily="34" charset="0"/>
                <a:cs typeface="Calibri" pitchFamily="34" charset="0"/>
              </a:rPr>
              <a:t>A college may reach heights of glory but without materials like a college magazine, the outside world may not know of it. The role of a college magazine is therefore vital in promoting what an institution offers.</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04800" y="-74956"/>
            <a:ext cx="84582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1D1B11"/>
              </a:solidFill>
              <a:effectLs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ea typeface="Times New Roman" pitchFamily="18" charset="0"/>
                <a:cs typeface="Calibri" pitchFamily="34" charset="0"/>
              </a:rPr>
              <a:t>Our College is recognized as a state leader in teaching and learning, student relationships and wellbeing. We create a safe social and physical environment that helps all our students learn and succeed. The size of the BBA Department and the emphasis on developing and maintaining positive relationships means that we know each student as an individual.</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solidFill>
                <a:srgbClr val="1D1B11"/>
              </a:solidFill>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ea typeface="Times New Roman" pitchFamily="18" charset="0"/>
                <a:cs typeface="Calibri" pitchFamily="34" charset="0"/>
              </a:rPr>
              <a:t>With 850 students, we can provide more personal support and greater access to opportunities in each student’s chosen fields of interest. Parents and visitors compliment us on the warm and orderly school atmosphere and our strong sense of community.</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solidFill>
                <a:srgbClr val="1D1B11"/>
              </a:solidFill>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ea typeface="Times New Roman" pitchFamily="18" charset="0"/>
                <a:cs typeface="Calibri" pitchFamily="34" charset="0"/>
              </a:rPr>
              <a:t>We encourage all our students to develop high expectations about themselves, their work and their behavior, which is an expression of our values of Personal </a:t>
            </a:r>
            <a:r>
              <a:rPr lang="en-US" sz="2000" dirty="0" smtClean="0">
                <a:solidFill>
                  <a:srgbClr val="1D1B11"/>
                </a:solidFill>
                <a:ea typeface="Times New Roman" pitchFamily="18" charset="0"/>
                <a:cs typeface="Calibri" pitchFamily="34" charset="0"/>
              </a:rPr>
              <a:t>b</a:t>
            </a:r>
            <a:r>
              <a:rPr kumimoji="0" lang="en-US" sz="2000" b="0" i="0" u="none" strike="noStrike" cap="none" normalizeH="0" baseline="0" dirty="0" smtClean="0">
                <a:ln>
                  <a:noFill/>
                </a:ln>
                <a:solidFill>
                  <a:srgbClr val="1D1B11"/>
                </a:solidFill>
                <a:effectLst/>
                <a:ea typeface="Times New Roman" pitchFamily="18" charset="0"/>
                <a:cs typeface="Calibri" pitchFamily="34" charset="0"/>
              </a:rPr>
              <a:t>est, Integrity, Respect and Responsibility.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ea typeface="Times New Roman" pitchFamily="18" charset="0"/>
                <a:cs typeface="Calibri" pitchFamily="34" charset="0"/>
              </a:rPr>
              <a:t>Our approach involves working with parents to meet the individual needs of every student, and supporting them to fulfill their academic and co-curricular goals and dreams.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1D1B11"/>
              </a:solidFill>
              <a:effectLst/>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ea typeface="Times New Roman" pitchFamily="18" charset="0"/>
                <a:cs typeface="Calibri" pitchFamily="34" charset="0"/>
              </a:rPr>
              <a:t>Dr. Yoginder singh kataria</a:t>
            </a:r>
            <a:endParaRPr kumimoji="0" lang="en-US" sz="20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D1B11"/>
                </a:solidFill>
                <a:effectLst/>
                <a:ea typeface="Times New Roman" pitchFamily="18" charset="0"/>
                <a:cs typeface="Calibri" pitchFamily="34" charset="0"/>
              </a:rPr>
              <a:t>HOD, BBA</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1311</Words>
  <Application>Microsoft Office PowerPoint</Application>
  <PresentationFormat>On-screen Show (4:3)</PresentationFormat>
  <Paragraphs>112</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vt:lpstr>
      <vt:lpstr>Slide 2</vt:lpstr>
      <vt:lpstr>Slide 3</vt:lpstr>
      <vt:lpstr>Slide 4</vt:lpstr>
      <vt:lpstr>  "We cannot always build the future for our youth, but we can build our youth for the future.” -Franklin D. Roosevelt  These words by Franklin D. Roosevelt perfectly describe our aim at BBA Panipat Institute of Engineering and Technology. Beyond providing a sound education, we wish to provide our students a holistic learning experience for life. Our aim is to teach students to LEARN, not just STUDY. Hence, we strive to travel beyond the boundaries of mere books. We have realized that the future is virtual, abstract and unknown but the youth in our hands are real, lively and enthusiastic and can be molded.  Dear students, "You are the nation-builders. You are the movers of technology. You are the agents of change." It is our fervent hope that the years that you spend in PIET would enable you to equip with leadership and managerial skills. The knowledge that you will gain, the fine qualities that you will imbibe and the technical skills that you will learn to apply will be your major contribution to your parents, to society, and to the nation.  </vt:lpstr>
      <vt:lpstr>Slide 6</vt:lpstr>
      <vt:lpstr> </vt:lpstr>
      <vt:lpstr>Slide 8</vt:lpstr>
      <vt:lpstr>Slide 9</vt:lpstr>
      <vt:lpstr>6-8-9 February 2018 </vt:lpstr>
      <vt:lpstr>Slide 11</vt:lpstr>
      <vt:lpstr>Slide 12</vt:lpstr>
      <vt:lpstr>Slide 13</vt:lpstr>
      <vt:lpstr>Slide 14</vt:lpstr>
      <vt:lpstr>9-February-2018</vt:lpstr>
      <vt:lpstr>Slide 16</vt:lpstr>
      <vt:lpstr>Slide 17</vt:lpstr>
      <vt:lpstr>Slide 18</vt:lpstr>
      <vt:lpstr>9-February-2018</vt:lpstr>
      <vt:lpstr>Slide 20</vt:lpstr>
      <vt:lpstr>Slide 21</vt:lpstr>
      <vt:lpstr>Slide 22</vt:lpstr>
      <vt:lpstr>Slide 23</vt:lpstr>
      <vt:lpstr>16-Feb-2018</vt:lpstr>
      <vt:lpstr>Slide 25</vt:lpstr>
      <vt:lpstr>Slide 26</vt:lpstr>
      <vt:lpstr>Slide 27</vt:lpstr>
      <vt:lpstr>19-February-2018</vt:lpstr>
      <vt:lpstr>Slide 29</vt:lpstr>
      <vt:lpstr>Slide 30</vt:lpstr>
      <vt:lpstr>20-Feb-2k18</vt:lpstr>
      <vt:lpstr>Slide 32</vt:lpstr>
      <vt:lpstr>Slide 33</vt:lpstr>
      <vt:lpstr>Slide 34</vt:lpstr>
      <vt:lpstr>Slide 35</vt:lpstr>
      <vt:lpstr>Slide 36</vt:lpstr>
      <vt:lpstr>Slide 37</vt:lpstr>
      <vt:lpstr>Slide 38</vt:lpstr>
      <vt:lpstr>Slide 39</vt:lpstr>
      <vt:lpstr>Slide 40</vt:lpstr>
      <vt:lpstr>Slide 41</vt:lpstr>
      <vt:lpstr>Malaviya National Institute Of Technology , Jaipur  (MNIT) Sports Tournament 2018  (Malaviya National Institute Of Technology , Jaipur) organized a National Level Football Competition in Sports Tournament which was from 23rd Feb to 25th Feb 2018.  PIET’S Team secured 2nd Position  Shivam Digani, BBA-2nd Year got title of 2nd runner up for the tournament.     </vt:lpstr>
      <vt:lpstr>Slide 43</vt:lpstr>
      <vt:lpstr>Slide 44</vt:lpstr>
      <vt:lpstr>Slide 45</vt:lpstr>
      <vt:lpstr>Slide 46</vt:lpstr>
      <vt:lpstr>Slide 47</vt:lpstr>
      <vt:lpstr>Slide 48</vt:lpstr>
      <vt:lpstr>Slide 49</vt:lpstr>
    </vt:vector>
  </TitlesOfParts>
  <Company>Nguyen 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Truong</dc:creator>
  <cp:lastModifiedBy>Nguyen Truong</cp:lastModifiedBy>
  <cp:revision>149</cp:revision>
  <dcterms:created xsi:type="dcterms:W3CDTF">2018-01-09T04:18:33Z</dcterms:created>
  <dcterms:modified xsi:type="dcterms:W3CDTF">2018-04-25T04:51:00Z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3424258</vt:lpwstr>
  </property>
  <property fmtid="{D5CDD505-2E9C-101B-9397-08002B2CF9AE}" name="NXPowerLiteSettings" pid="3">
    <vt:lpwstr>C7000400038000</vt:lpwstr>
  </property>
  <property fmtid="{D5CDD505-2E9C-101B-9397-08002B2CF9AE}" name="NXPowerLiteVersion" pid="4">
    <vt:lpwstr>S8.2.1</vt:lpwstr>
  </property>
</Properties>
</file>