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7" r:id="rId3"/>
    <p:sldId id="281" r:id="rId4"/>
    <p:sldId id="268" r:id="rId5"/>
    <p:sldId id="269" r:id="rId6"/>
    <p:sldId id="270" r:id="rId7"/>
    <p:sldId id="282" r:id="rId8"/>
    <p:sldId id="275" r:id="rId9"/>
    <p:sldId id="288" r:id="rId10"/>
    <p:sldId id="290" r:id="rId11"/>
    <p:sldId id="291" r:id="rId12"/>
    <p:sldId id="279" r:id="rId13"/>
    <p:sldId id="258" r:id="rId14"/>
    <p:sldId id="263" r:id="rId15"/>
    <p:sldId id="276" r:id="rId16"/>
    <p:sldId id="293" r:id="rId17"/>
    <p:sldId id="292" r:id="rId18"/>
    <p:sldId id="273" r:id="rId19"/>
    <p:sldId id="274" r:id="rId20"/>
    <p:sldId id="264" r:id="rId21"/>
    <p:sldId id="277" r:id="rId22"/>
    <p:sldId id="265" r:id="rId23"/>
    <p:sldId id="278" r:id="rId24"/>
    <p:sldId id="266" r:id="rId25"/>
    <p:sldId id="280" r:id="rId26"/>
    <p:sldId id="287" r:id="rId27"/>
    <p:sldId id="283" r:id="rId28"/>
    <p:sldId id="284" r:id="rId29"/>
    <p:sldId id="285" r:id="rId30"/>
    <p:sldId id="286" r:id="rId31"/>
    <p:sldId id="294"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792" y="-2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1665F-8242-4315-95AA-3779DBAA2EE9}" type="datetimeFigureOut">
              <a:rPr lang="en-US" smtClean="0"/>
              <a:pPr/>
              <a:t>8/9/2018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8CB88-BE06-4BD5-85BB-FC434E5CC5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8CB88-BE06-4BD5-85BB-FC434E5CC5AD}"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bba"/>
          <p:cNvPicPr>
            <a:picLocks noChangeAspect="1" noChangeArrowheads="1"/>
          </p:cNvPicPr>
          <p:nvPr/>
        </p:nvPicPr>
        <p:blipFill>
          <a:blip r:embed="rId2"/>
          <a:srcRect/>
          <a:stretch>
            <a:fillRect/>
          </a:stretch>
        </p:blipFill>
        <p:spPr bwMode="auto">
          <a:xfrm>
            <a:off x="0" y="2590800"/>
            <a:ext cx="5105400" cy="2859024"/>
          </a:xfrm>
          <a:prstGeom prst="rect">
            <a:avLst/>
          </a:prstGeom>
          <a:noFill/>
        </p:spPr>
      </p:pic>
      <p:sp>
        <p:nvSpPr>
          <p:cNvPr id="24580" name="AutoShape 4" descr="Image result for sankal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1" name="Picture 5"/>
          <p:cNvPicPr>
            <a:picLocks noChangeAspect="1" noChangeArrowheads="1"/>
          </p:cNvPicPr>
          <p:nvPr/>
        </p:nvPicPr>
        <p:blipFill>
          <a:blip r:embed="rId3"/>
          <a:srcRect/>
          <a:stretch>
            <a:fillRect/>
          </a:stretch>
        </p:blipFill>
        <p:spPr bwMode="auto">
          <a:xfrm>
            <a:off x="5181600" y="2590800"/>
            <a:ext cx="3629025" cy="2819400"/>
          </a:xfrm>
          <a:prstGeom prst="rect">
            <a:avLst/>
          </a:prstGeom>
          <a:noFill/>
          <a:ln w="9525">
            <a:noFill/>
            <a:miter lim="800000"/>
            <a:headEnd/>
            <a:tailEnd/>
          </a:ln>
          <a:effectLst/>
        </p:spPr>
      </p:pic>
      <p:pic>
        <p:nvPicPr>
          <p:cNvPr id="24582" name="Picture 6"/>
          <p:cNvPicPr>
            <a:picLocks noChangeAspect="1" noChangeArrowheads="1"/>
          </p:cNvPicPr>
          <p:nvPr/>
        </p:nvPicPr>
        <p:blipFill>
          <a:blip r:embed="rId4"/>
          <a:srcRect/>
          <a:stretch>
            <a:fillRect/>
          </a:stretch>
        </p:blipFill>
        <p:spPr bwMode="auto">
          <a:xfrm>
            <a:off x="2819400" y="5715000"/>
            <a:ext cx="5486400"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05800" cy="717550"/>
          </a:xfrm>
        </p:spPr>
        <p:txBody>
          <a:bodyPr>
            <a:noAutofit/>
          </a:bodyPr>
          <a:lstStyle/>
          <a:p>
            <a:pPr algn="ctr"/>
            <a:r>
              <a:rPr lang="en-US" sz="3200" dirty="0" smtClean="0"/>
              <a:t>21</a:t>
            </a:r>
            <a:r>
              <a:rPr lang="en-US" sz="3200" baseline="30000" dirty="0" smtClean="0"/>
              <a:t>st</a:t>
            </a:r>
            <a:r>
              <a:rPr lang="en-US" sz="3200" dirty="0" smtClean="0"/>
              <a:t> June, 2018 World Yoga Day</a:t>
            </a:r>
            <a:endParaRPr lang="en-US" sz="3200" dirty="0"/>
          </a:p>
        </p:txBody>
      </p:sp>
      <p:sp>
        <p:nvSpPr>
          <p:cNvPr id="4" name="Text Placeholder 3"/>
          <p:cNvSpPr>
            <a:spLocks noGrp="1"/>
          </p:cNvSpPr>
          <p:nvPr>
            <p:ph type="body" sz="half" idx="2"/>
          </p:nvPr>
        </p:nvSpPr>
        <p:spPr>
          <a:xfrm>
            <a:off x="381000" y="990600"/>
            <a:ext cx="8305800" cy="3124200"/>
          </a:xfrm>
        </p:spPr>
        <p:txBody>
          <a:bodyPr>
            <a:normAutofit/>
          </a:bodyPr>
          <a:lstStyle/>
          <a:p>
            <a:pPr algn="just"/>
            <a:r>
              <a:rPr lang="en-US" sz="2400" dirty="0" smtClean="0"/>
              <a:t>World Yoga Day is a mission adopted universally under the recommendations of United Nations General Assembly since 2015. Yoga is regarded as one of the most effective methods of establishing a connection between the body and the mind. It is a unique exercise which includes dietary discipline, breathing and</a:t>
            </a:r>
            <a:r>
              <a:rPr lang="en-US" sz="2000" dirty="0" smtClean="0"/>
              <a:t> </a:t>
            </a:r>
            <a:r>
              <a:rPr lang="en-US" sz="2400" dirty="0" smtClean="0"/>
              <a:t>physical</a:t>
            </a:r>
            <a:r>
              <a:rPr lang="en-US" sz="2000" dirty="0" smtClean="0"/>
              <a:t> </a:t>
            </a:r>
            <a:r>
              <a:rPr lang="en-US" sz="2400" dirty="0" smtClean="0"/>
              <a:t>postures which help the body and mind to relax. This ancient exercise is from Indian origin and widely acclaimed in the modern times.</a:t>
            </a:r>
          </a:p>
          <a:p>
            <a:pPr algn="just"/>
            <a:endParaRPr lang="en-US" sz="2400" dirty="0"/>
          </a:p>
        </p:txBody>
      </p:sp>
      <p:pic>
        <p:nvPicPr>
          <p:cNvPr id="1029" name="Picture 5" descr="D:\emag\e mag\June\21 june yoga day.jpg"/>
          <p:cNvPicPr>
            <a:picLocks noChangeAspect="1" noChangeArrowheads="1"/>
          </p:cNvPicPr>
          <p:nvPr/>
        </p:nvPicPr>
        <p:blipFill>
          <a:blip r:embed="rId2"/>
          <a:srcRect/>
          <a:stretch>
            <a:fillRect/>
          </a:stretch>
        </p:blipFill>
        <p:spPr bwMode="auto">
          <a:xfrm>
            <a:off x="2743200" y="3657600"/>
            <a:ext cx="3648722"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algn="just"/>
            <a:r>
              <a:rPr lang="en-US" sz="2800" dirty="0" smtClean="0"/>
              <a:t>PIET students and faculty formed a part of this day celebration on 21</a:t>
            </a:r>
            <a:r>
              <a:rPr lang="en-US" sz="2800" baseline="30000" dirty="0" smtClean="0"/>
              <a:t>st</a:t>
            </a:r>
            <a:r>
              <a:rPr lang="en-US" sz="2800" dirty="0" smtClean="0"/>
              <a:t> June in a mass ceremony held in Panipat city wherein many more dignitaries too participated. </a:t>
            </a:r>
          </a:p>
          <a:p>
            <a:pPr algn="just"/>
            <a:endParaRPr lang="en-US" sz="2800" dirty="0"/>
          </a:p>
        </p:txBody>
      </p:sp>
      <p:pic>
        <p:nvPicPr>
          <p:cNvPr id="5" name="Picture 2" descr="C:\Users\piet.9WFUVIFXATVVK7Z\Downloads\attachments\IMG-20180727-WA0012.jpg"/>
          <p:cNvPicPr>
            <a:picLocks noChangeAspect="1" noChangeArrowheads="1"/>
          </p:cNvPicPr>
          <p:nvPr/>
        </p:nvPicPr>
        <p:blipFill>
          <a:blip r:embed="rId2"/>
          <a:srcRect/>
          <a:stretch>
            <a:fillRect/>
          </a:stretch>
        </p:blipFill>
        <p:spPr bwMode="auto">
          <a:xfrm>
            <a:off x="3657600" y="1143000"/>
            <a:ext cx="5486400" cy="39433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pic>
        <p:nvPicPr>
          <p:cNvPr id="1030" name="Picture 6" descr="C:\Users\piet.9WFUVIFXATVVK7Z\Downloads\attachments\IMG-20180727-WA0031.jpg"/>
          <p:cNvPicPr>
            <a:picLocks noChangeAspect="1" noChangeArrowheads="1"/>
          </p:cNvPicPr>
          <p:nvPr/>
        </p:nvPicPr>
        <p:blipFill>
          <a:blip r:embed="rId2"/>
          <a:srcRect/>
          <a:stretch>
            <a:fillRect/>
          </a:stretch>
        </p:blipFill>
        <p:spPr bwMode="auto">
          <a:xfrm>
            <a:off x="0" y="0"/>
            <a:ext cx="4724400" cy="3543300"/>
          </a:xfrm>
          <a:prstGeom prst="rect">
            <a:avLst/>
          </a:prstGeom>
          <a:noFill/>
        </p:spPr>
      </p:pic>
      <p:pic>
        <p:nvPicPr>
          <p:cNvPr id="1031" name="Picture 7" descr="C:\Users\piet.9WFUVIFXATVVK7Z\Downloads\attachments\IMG-20180727-WA0034.jpg"/>
          <p:cNvPicPr>
            <a:picLocks noChangeAspect="1" noChangeArrowheads="1"/>
          </p:cNvPicPr>
          <p:nvPr/>
        </p:nvPicPr>
        <p:blipFill>
          <a:blip r:embed="rId3"/>
          <a:srcRect/>
          <a:stretch>
            <a:fillRect/>
          </a:stretch>
        </p:blipFill>
        <p:spPr bwMode="auto">
          <a:xfrm>
            <a:off x="0" y="3314700"/>
            <a:ext cx="4724400" cy="3543300"/>
          </a:xfrm>
          <a:prstGeom prst="rect">
            <a:avLst/>
          </a:prstGeom>
          <a:noFill/>
        </p:spPr>
      </p:pic>
      <p:pic>
        <p:nvPicPr>
          <p:cNvPr id="1032" name="Picture 8" descr="C:\Users\piet.9WFUVIFXATVVK7Z\Downloads\attachments\IMG-20180727-WA0003.jpg"/>
          <p:cNvPicPr>
            <a:picLocks noGrp="1" noChangeAspect="1" noChangeArrowheads="1"/>
          </p:cNvPicPr>
          <p:nvPr>
            <p:ph idx="1"/>
          </p:nvPr>
        </p:nvPicPr>
        <p:blipFill>
          <a:blip r:embed="rId4" cstate="print"/>
          <a:srcRect/>
          <a:stretch>
            <a:fillRect/>
          </a:stretch>
        </p:blipFill>
        <p:spPr bwMode="auto">
          <a:xfrm>
            <a:off x="6629400" y="1282701"/>
            <a:ext cx="2057400" cy="1543050"/>
          </a:xfrm>
          <a:prstGeom prst="rect">
            <a:avLst/>
          </a:prstGeom>
          <a:noFill/>
        </p:spPr>
      </p:pic>
      <p:pic>
        <p:nvPicPr>
          <p:cNvPr id="1033" name="Picture 9" descr="C:\Users\piet.9WFUVIFXATVVK7Z\Downloads\attachments\IMG-20180727-WA0025.jpg"/>
          <p:cNvPicPr>
            <a:picLocks noChangeAspect="1" noChangeArrowheads="1"/>
          </p:cNvPicPr>
          <p:nvPr/>
        </p:nvPicPr>
        <p:blipFill>
          <a:blip r:embed="rId5"/>
          <a:srcRect/>
          <a:stretch>
            <a:fillRect/>
          </a:stretch>
        </p:blipFill>
        <p:spPr bwMode="auto">
          <a:xfrm>
            <a:off x="4724400" y="0"/>
            <a:ext cx="4953000" cy="3714750"/>
          </a:xfrm>
          <a:prstGeom prst="rect">
            <a:avLst/>
          </a:prstGeom>
          <a:noFill/>
        </p:spPr>
      </p:pic>
      <p:pic>
        <p:nvPicPr>
          <p:cNvPr id="1034" name="Picture 10" descr="C:\Users\piet.9WFUVIFXATVVK7Z\Downloads\attachments\IMG-20180727-WA0029.jpg"/>
          <p:cNvPicPr>
            <a:picLocks noChangeAspect="1" noChangeArrowheads="1"/>
          </p:cNvPicPr>
          <p:nvPr/>
        </p:nvPicPr>
        <p:blipFill>
          <a:blip r:embed="rId6"/>
          <a:srcRect/>
          <a:stretch>
            <a:fillRect/>
          </a:stretch>
        </p:blipFill>
        <p:spPr bwMode="auto">
          <a:xfrm>
            <a:off x="4800600" y="2971800"/>
            <a:ext cx="5181600" cy="3886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563562"/>
          </a:xfrm>
        </p:spPr>
        <p:txBody>
          <a:bodyPr>
            <a:normAutofit fontScale="90000"/>
          </a:bodyPr>
          <a:lstStyle/>
          <a:p>
            <a:r>
              <a:rPr lang="en-IN" dirty="0" smtClean="0"/>
              <a:t>University toppers 6</a:t>
            </a:r>
            <a:r>
              <a:rPr lang="en-IN" baseline="30000" dirty="0" smtClean="0"/>
              <a:t>th</a:t>
            </a:r>
            <a:r>
              <a:rPr lang="en-IN" dirty="0" smtClean="0"/>
              <a:t> sem</a:t>
            </a:r>
            <a:endParaRPr lang="en-US" dirty="0"/>
          </a:p>
        </p:txBody>
      </p:sp>
      <p:pic>
        <p:nvPicPr>
          <p:cNvPr id="2050" name="Picture 2" descr="C:\Users\piet.9WFUVIFXATVVK7Z\Downloads\6thsemresultpics\IMG-20180724-WA0013.jpg"/>
          <p:cNvPicPr>
            <a:picLocks noChangeAspect="1" noChangeArrowheads="1"/>
          </p:cNvPicPr>
          <p:nvPr/>
        </p:nvPicPr>
        <p:blipFill>
          <a:blip r:embed="rId2"/>
          <a:srcRect/>
          <a:stretch>
            <a:fillRect/>
          </a:stretch>
        </p:blipFill>
        <p:spPr bwMode="auto">
          <a:xfrm>
            <a:off x="838200" y="914400"/>
            <a:ext cx="7391400" cy="4912201"/>
          </a:xfrm>
          <a:prstGeom prst="rect">
            <a:avLst/>
          </a:prstGeom>
          <a:noFill/>
        </p:spPr>
      </p:pic>
      <p:sp>
        <p:nvSpPr>
          <p:cNvPr id="5" name="TextBox 4"/>
          <p:cNvSpPr txBox="1"/>
          <p:nvPr/>
        </p:nvSpPr>
        <p:spPr>
          <a:xfrm>
            <a:off x="381000" y="6019800"/>
            <a:ext cx="8229600" cy="523220"/>
          </a:xfrm>
          <a:prstGeom prst="rect">
            <a:avLst/>
          </a:prstGeom>
          <a:noFill/>
        </p:spPr>
        <p:txBody>
          <a:bodyPr wrap="square" rtlCol="0">
            <a:spAutoFit/>
          </a:bodyPr>
          <a:lstStyle/>
          <a:p>
            <a:pPr algn="ctr"/>
            <a:r>
              <a:rPr lang="en-US" sz="2800" dirty="0" smtClean="0"/>
              <a:t>12 POSITIONS </a:t>
            </a:r>
            <a:r>
              <a:rPr lang="en-US" sz="2800" dirty="0" smtClean="0"/>
              <a:t>BAGGED </a:t>
            </a:r>
            <a:r>
              <a:rPr lang="en-US" sz="2800" dirty="0" smtClean="0"/>
              <a:t>BY PIETIANS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5800" y="380994"/>
          <a:ext cx="7620000" cy="6172205"/>
        </p:xfrm>
        <a:graphic>
          <a:graphicData uri="http://schemas.openxmlformats.org/drawingml/2006/table">
            <a:tbl>
              <a:tblPr/>
              <a:tblGrid>
                <a:gridCol w="845605"/>
                <a:gridCol w="1934858"/>
                <a:gridCol w="2369605"/>
                <a:gridCol w="1132252"/>
                <a:gridCol w="1337680"/>
              </a:tblGrid>
              <a:tr h="474785">
                <a:tc>
                  <a:txBody>
                    <a:bodyPr/>
                    <a:lstStyle/>
                    <a:p>
                      <a:pPr algn="l" fontAlgn="ctr"/>
                      <a:r>
                        <a:rPr lang="en-US" sz="1100" b="1" i="0" u="none" strike="noStrike">
                          <a:solidFill>
                            <a:srgbClr val="000000"/>
                          </a:solidFill>
                          <a:latin typeface="Cambria"/>
                        </a:rPr>
                        <a:t>SR.NO</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latin typeface="Cambria"/>
                        </a:rPr>
                        <a:t>ROLL NUMBER</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latin typeface="Cambria"/>
                        </a:rPr>
                        <a:t>NAME</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latin typeface="Cambria"/>
                        </a:rPr>
                        <a:t>MARKS</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a:solidFill>
                            <a:srgbClr val="000000"/>
                          </a:solidFill>
                          <a:latin typeface="Cambria"/>
                        </a:rPr>
                        <a:t>UNIV. POSITION</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1</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0005874426</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VAISHALI</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3178</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1</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2</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mbria"/>
                        </a:rPr>
                        <a:t>0005874382</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SHRISHTI JAIN</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3137</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2</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3</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0005874207</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AKANT BHOLA</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3104</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5</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4</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0005874171</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VANDANA BAJAJ</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3067</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6</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5</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0005874205</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GOURAV</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3056</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7</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6</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0005874189</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ADITI BAJAJ</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3054</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8</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7</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0005874253</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GUNJAN</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3039</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11</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8</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0005874239</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BHARTI GARG</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3021</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12</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9</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0005874254</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DIMPLE RAHEJA</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3010</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14</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10</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0005874186</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KARUNA MITTAL</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2995</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16</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11</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0005874328</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NISHA JAIN</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2984</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mbria"/>
                        </a:rPr>
                        <a:t>17</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85">
                <a:tc>
                  <a:txBody>
                    <a:bodyPr/>
                    <a:lstStyle/>
                    <a:p>
                      <a:pPr algn="ctr" fontAlgn="ctr"/>
                      <a:r>
                        <a:rPr lang="en-US" sz="1200" b="0" i="0" u="none" strike="noStrike">
                          <a:solidFill>
                            <a:srgbClr val="000000"/>
                          </a:solidFill>
                          <a:latin typeface="Cambria"/>
                        </a:rPr>
                        <a:t>12</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0005874320</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TANYA SHARMA</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mbria"/>
                        </a:rPr>
                        <a:t>2972</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mbria"/>
                        </a:rPr>
                        <a:t>19</a:t>
                      </a:r>
                    </a:p>
                  </a:txBody>
                  <a:tcPr marL="7253" marR="7253" marT="7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772400" cy="1162050"/>
          </a:xfrm>
        </p:spPr>
        <p:txBody>
          <a:bodyPr>
            <a:noAutofit/>
          </a:bodyPr>
          <a:lstStyle/>
          <a:p>
            <a:pPr algn="ctr"/>
            <a:r>
              <a:rPr lang="en-US" sz="2800" dirty="0" smtClean="0"/>
              <a:t>Pratibha Samaan Samaroh</a:t>
            </a:r>
            <a:br>
              <a:rPr lang="en-US" sz="2800" dirty="0" smtClean="0"/>
            </a:br>
            <a:endParaRPr lang="en-US" sz="2800" dirty="0"/>
          </a:p>
        </p:txBody>
      </p:sp>
      <p:sp>
        <p:nvSpPr>
          <p:cNvPr id="4" name="Text Placeholder 3"/>
          <p:cNvSpPr>
            <a:spLocks noGrp="1"/>
          </p:cNvSpPr>
          <p:nvPr>
            <p:ph type="body" sz="half" idx="2"/>
          </p:nvPr>
        </p:nvSpPr>
        <p:spPr>
          <a:xfrm>
            <a:off x="457200" y="1143000"/>
            <a:ext cx="8305800" cy="2527300"/>
          </a:xfrm>
        </p:spPr>
        <p:txBody>
          <a:bodyPr>
            <a:noAutofit/>
          </a:bodyPr>
          <a:lstStyle/>
          <a:p>
            <a:pPr algn="just"/>
            <a:r>
              <a:rPr lang="en-US" sz="2800" dirty="0" smtClean="0"/>
              <a:t>Pratibha Samaan Samaroh is a vey prestigious joint venture of The Dainik Bhaskar and PIET. It is an important platform where the two giants come together to honour the meritorious students of all Haryana and NCR schools of HBSE and </a:t>
            </a:r>
            <a:r>
              <a:rPr lang="en-US" sz="2800" dirty="0" err="1" smtClean="0"/>
              <a:t>CBSE</a:t>
            </a:r>
            <a:r>
              <a:rPr lang="en-US" sz="2800" dirty="0" smtClean="0"/>
              <a:t>.</a:t>
            </a:r>
          </a:p>
          <a:p>
            <a:pPr algn="just"/>
            <a:endParaRPr lang="en-US" sz="2800" dirty="0" smtClean="0"/>
          </a:p>
          <a:p>
            <a:pPr algn="just"/>
            <a:endParaRPr lang="en-US" sz="2800" dirty="0"/>
          </a:p>
        </p:txBody>
      </p:sp>
      <p:pic>
        <p:nvPicPr>
          <p:cNvPr id="1026" name="Picture 2"/>
          <p:cNvPicPr>
            <a:picLocks noChangeAspect="1" noChangeArrowheads="1"/>
          </p:cNvPicPr>
          <p:nvPr/>
        </p:nvPicPr>
        <p:blipFill>
          <a:blip r:embed="rId2"/>
          <a:srcRect/>
          <a:stretch>
            <a:fillRect/>
          </a:stretch>
        </p:blipFill>
        <p:spPr bwMode="auto">
          <a:xfrm>
            <a:off x="5181600" y="4038600"/>
            <a:ext cx="3772396" cy="2515367"/>
          </a:xfrm>
          <a:prstGeom prst="rect">
            <a:avLst/>
          </a:prstGeom>
          <a:noFill/>
          <a:ln w="9525">
            <a:noFill/>
            <a:miter lim="800000"/>
            <a:headEnd/>
            <a:tailEnd/>
          </a:ln>
          <a:effectLst/>
        </p:spPr>
      </p:pic>
      <p:sp>
        <p:nvSpPr>
          <p:cNvPr id="6" name="TextBox 5"/>
          <p:cNvSpPr txBox="1"/>
          <p:nvPr/>
        </p:nvSpPr>
        <p:spPr>
          <a:xfrm>
            <a:off x="457200" y="3962400"/>
            <a:ext cx="4724400" cy="1015663"/>
          </a:xfrm>
          <a:prstGeom prst="rect">
            <a:avLst/>
          </a:prstGeom>
          <a:noFill/>
        </p:spPr>
        <p:txBody>
          <a:bodyPr wrap="square" rtlCol="0">
            <a:spAutoFit/>
          </a:bodyPr>
          <a:lstStyle/>
          <a:p>
            <a:pPr algn="just"/>
            <a:r>
              <a:rPr lang="en-US" sz="2000" b="1" dirty="0" err="1" smtClean="0"/>
              <a:t>Organiser</a:t>
            </a:r>
            <a:r>
              <a:rPr lang="en-US" sz="2000" b="1" dirty="0" smtClean="0"/>
              <a:t> : Dr. Yoginder Singh Kataria</a:t>
            </a:r>
          </a:p>
          <a:p>
            <a:pPr algn="just"/>
            <a:r>
              <a:rPr lang="en-US" sz="2000" b="1" dirty="0" smtClean="0"/>
              <a:t>		(HOD BBA)</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2057400"/>
          </a:xfrm>
        </p:spPr>
        <p:txBody>
          <a:bodyPr>
            <a:normAutofit/>
          </a:bodyPr>
          <a:lstStyle/>
          <a:p>
            <a:pPr algn="just"/>
            <a:r>
              <a:rPr lang="en-US" sz="3200" smtClean="0"/>
              <a:t>The </a:t>
            </a:r>
            <a:r>
              <a:rPr lang="en-US" sz="3200" dirty="0" smtClean="0"/>
              <a:t>Bhaskar management has come forward to join hands with our institute and these award ceremonies are held primarily in our college premises.</a:t>
            </a:r>
            <a:endParaRPr lang="en-US" sz="3200" dirty="0"/>
          </a:p>
        </p:txBody>
      </p:sp>
      <p:pic>
        <p:nvPicPr>
          <p:cNvPr id="5" name="Picture 5" descr="D:\emag\e mag\June\36038394_1858396207536692_2895056846563835904_n.jpg"/>
          <p:cNvPicPr>
            <a:picLocks noChangeAspect="1" noChangeArrowheads="1"/>
          </p:cNvPicPr>
          <p:nvPr/>
        </p:nvPicPr>
        <p:blipFill>
          <a:blip r:embed="rId2"/>
          <a:srcRect/>
          <a:stretch>
            <a:fillRect/>
          </a:stretch>
        </p:blipFill>
        <p:spPr bwMode="auto">
          <a:xfrm>
            <a:off x="1447800" y="2895600"/>
            <a:ext cx="5943600" cy="3251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Chief Guest</a:t>
            </a:r>
            <a:endParaRPr lang="en-US" sz="3600" dirty="0"/>
          </a:p>
        </p:txBody>
      </p:sp>
      <p:sp>
        <p:nvSpPr>
          <p:cNvPr id="4" name="Text Placeholder 3"/>
          <p:cNvSpPr>
            <a:spLocks noGrp="1"/>
          </p:cNvSpPr>
          <p:nvPr>
            <p:ph type="body" sz="half" idx="2"/>
          </p:nvPr>
        </p:nvSpPr>
        <p:spPr>
          <a:xfrm>
            <a:off x="457200" y="1435100"/>
            <a:ext cx="4495800" cy="4691063"/>
          </a:xfrm>
        </p:spPr>
        <p:txBody>
          <a:bodyPr/>
          <a:lstStyle/>
          <a:p>
            <a:endParaRPr lang="en-US" sz="3200" dirty="0" smtClean="0"/>
          </a:p>
          <a:p>
            <a:r>
              <a:rPr lang="en-US" sz="3200" dirty="0" smtClean="0"/>
              <a:t>Ram </a:t>
            </a:r>
            <a:r>
              <a:rPr lang="en-US" sz="3200" dirty="0" err="1" smtClean="0"/>
              <a:t>Bilas</a:t>
            </a:r>
            <a:r>
              <a:rPr lang="en-US" sz="3200" dirty="0" smtClean="0"/>
              <a:t> Sharma</a:t>
            </a:r>
          </a:p>
          <a:p>
            <a:pPr>
              <a:buFont typeface="Arial" pitchFamily="34" charset="0"/>
              <a:buChar char="•"/>
            </a:pPr>
            <a:r>
              <a:rPr lang="en-US" sz="3200" dirty="0" smtClean="0"/>
              <a:t>Born: 25/07/1951</a:t>
            </a:r>
          </a:p>
          <a:p>
            <a:pPr>
              <a:buFont typeface="Arial" pitchFamily="34" charset="0"/>
              <a:buChar char="•"/>
            </a:pPr>
            <a:r>
              <a:rPr lang="en-US" sz="3200" dirty="0" smtClean="0"/>
              <a:t>Area: </a:t>
            </a:r>
            <a:r>
              <a:rPr lang="en-US" sz="3200" dirty="0" err="1" smtClean="0"/>
              <a:t>Mahendergargh</a:t>
            </a:r>
            <a:endParaRPr lang="en-US" sz="3200" dirty="0" smtClean="0"/>
          </a:p>
          <a:p>
            <a:pPr>
              <a:buFont typeface="Arial" pitchFamily="34" charset="0"/>
              <a:buChar char="•"/>
            </a:pPr>
            <a:r>
              <a:rPr lang="en-US" sz="3200" dirty="0" smtClean="0"/>
              <a:t>Education: </a:t>
            </a:r>
            <a:r>
              <a:rPr lang="en-US" sz="3200" dirty="0" err="1" smtClean="0"/>
              <a:t>B.A</a:t>
            </a:r>
            <a:r>
              <a:rPr lang="en-US" sz="3200" dirty="0" smtClean="0"/>
              <a:t>, </a:t>
            </a:r>
            <a:r>
              <a:rPr lang="en-US" sz="3200" dirty="0" err="1" smtClean="0"/>
              <a:t>M.A</a:t>
            </a:r>
            <a:r>
              <a:rPr lang="en-US" sz="3200" dirty="0" smtClean="0"/>
              <a:t>, B.Ed., LL.B</a:t>
            </a:r>
            <a:r>
              <a:rPr lang="en-US" dirty="0" smtClean="0"/>
              <a:t>.</a:t>
            </a:r>
          </a:p>
        </p:txBody>
      </p:sp>
      <p:pic>
        <p:nvPicPr>
          <p:cNvPr id="5" name="Picture 4" descr="D:\emag\e mag\June\36223745_1858387377537575_6252465028461494272_n.jpg"/>
          <p:cNvPicPr>
            <a:picLocks noChangeAspect="1" noChangeArrowheads="1"/>
          </p:cNvPicPr>
          <p:nvPr/>
        </p:nvPicPr>
        <p:blipFill>
          <a:blip r:embed="rId2"/>
          <a:srcRect/>
          <a:stretch>
            <a:fillRect/>
          </a:stretch>
        </p:blipFill>
        <p:spPr bwMode="auto">
          <a:xfrm>
            <a:off x="4800600" y="1600200"/>
            <a:ext cx="3581400" cy="3505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emag\e mag\June\36034226_1858403394202640_1871999944508833792_n.jpg"/>
          <p:cNvPicPr>
            <a:picLocks noChangeAspect="1" noChangeArrowheads="1"/>
          </p:cNvPicPr>
          <p:nvPr/>
        </p:nvPicPr>
        <p:blipFill>
          <a:blip r:embed="rId2"/>
          <a:srcRect/>
          <a:stretch>
            <a:fillRect/>
          </a:stretch>
        </p:blipFill>
        <p:spPr bwMode="auto">
          <a:xfrm>
            <a:off x="3962400" y="1371600"/>
            <a:ext cx="4724400" cy="3581400"/>
          </a:xfrm>
          <a:prstGeom prst="rect">
            <a:avLst/>
          </a:prstGeom>
          <a:noFill/>
        </p:spPr>
      </p:pic>
      <p:sp>
        <p:nvSpPr>
          <p:cNvPr id="6" name="TextBox 5"/>
          <p:cNvSpPr txBox="1"/>
          <p:nvPr/>
        </p:nvSpPr>
        <p:spPr>
          <a:xfrm>
            <a:off x="533400" y="381000"/>
            <a:ext cx="3429000" cy="6555641"/>
          </a:xfrm>
          <a:prstGeom prst="rect">
            <a:avLst/>
          </a:prstGeom>
          <a:noFill/>
        </p:spPr>
        <p:txBody>
          <a:bodyPr wrap="square" rtlCol="0">
            <a:spAutoFit/>
          </a:bodyPr>
          <a:lstStyle/>
          <a:p>
            <a:pPr algn="just"/>
            <a:r>
              <a:rPr lang="en-US" sz="2800" dirty="0" smtClean="0"/>
              <a:t>Of late, the event has been given a new shape by holding these functions in various Haryana cities for the convenience of travelling of the students and teachers. PIET also goes a step further and honours their teachers as well for excellence in education.</a:t>
            </a:r>
          </a:p>
          <a:p>
            <a:pPr algn="just"/>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mag\e mag\June\36177247_1858397767536536_6199842238747377664_n.jpg"/>
          <p:cNvPicPr>
            <a:picLocks noChangeAspect="1" noChangeArrowheads="1"/>
          </p:cNvPicPr>
          <p:nvPr/>
        </p:nvPicPr>
        <p:blipFill>
          <a:blip r:embed="rId3"/>
          <a:srcRect/>
          <a:stretch>
            <a:fillRect/>
          </a:stretch>
        </p:blipFill>
        <p:spPr bwMode="auto">
          <a:xfrm>
            <a:off x="0" y="0"/>
            <a:ext cx="5600700" cy="3733800"/>
          </a:xfrm>
          <a:prstGeom prst="rect">
            <a:avLst/>
          </a:prstGeom>
          <a:noFill/>
        </p:spPr>
      </p:pic>
      <p:pic>
        <p:nvPicPr>
          <p:cNvPr id="3075" name="Picture 3" descr="D:\emag\e mag\June\36188905_1858388180870828_4434287075780460544_n.jpg"/>
          <p:cNvPicPr>
            <a:picLocks noChangeAspect="1" noChangeArrowheads="1"/>
          </p:cNvPicPr>
          <p:nvPr/>
        </p:nvPicPr>
        <p:blipFill>
          <a:blip r:embed="rId4"/>
          <a:srcRect/>
          <a:stretch>
            <a:fillRect/>
          </a:stretch>
        </p:blipFill>
        <p:spPr bwMode="auto">
          <a:xfrm>
            <a:off x="4419600" y="3708400"/>
            <a:ext cx="4724400" cy="3149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sp>
        <p:nvSpPr>
          <p:cNvPr id="32770" name="AutoShape 2" descr="Image result for volume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1" name="Picture 3"/>
          <p:cNvPicPr>
            <a:picLocks noChangeAspect="1" noChangeArrowheads="1"/>
          </p:cNvPicPr>
          <p:nvPr/>
        </p:nvPicPr>
        <p:blipFill>
          <a:blip r:embed="rId2"/>
          <a:srcRect/>
          <a:stretch>
            <a:fillRect/>
          </a:stretch>
        </p:blipFill>
        <p:spPr bwMode="auto">
          <a:xfrm>
            <a:off x="685800" y="1219200"/>
            <a:ext cx="5638800" cy="2828294"/>
          </a:xfrm>
          <a:prstGeom prst="rect">
            <a:avLst/>
          </a:prstGeom>
          <a:noFill/>
          <a:ln w="9525">
            <a:noFill/>
            <a:miter lim="800000"/>
            <a:headEnd/>
            <a:tailEnd/>
          </a:ln>
          <a:effectLst/>
        </p:spPr>
      </p:pic>
      <p:sp>
        <p:nvSpPr>
          <p:cNvPr id="6" name="Oval 5"/>
          <p:cNvSpPr/>
          <p:nvPr/>
        </p:nvSpPr>
        <p:spPr>
          <a:xfrm>
            <a:off x="3581400" y="4114800"/>
            <a:ext cx="55626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FF0000"/>
                </a:solidFill>
              </a:rPr>
              <a:t>Issue 5</a:t>
            </a:r>
            <a:endParaRPr lang="en-US" sz="72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Image result for alumni cor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srcRect/>
          <a:stretch>
            <a:fillRect/>
          </a:stretch>
        </p:blipFill>
        <p:spPr bwMode="auto">
          <a:xfrm>
            <a:off x="305999" y="2057400"/>
            <a:ext cx="8531997" cy="2743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Himanshu</a:t>
            </a:r>
            <a:endParaRPr lang="en-US" dirty="0"/>
          </a:p>
        </p:txBody>
      </p:sp>
      <p:pic>
        <p:nvPicPr>
          <p:cNvPr id="5122" name="Picture 2" descr="C:\Users\piet.9WFUVIFXATVVK7Z\Desktop\IMG-20180725-WA0022.jpg"/>
          <p:cNvPicPr>
            <a:picLocks noGrp="1" noChangeAspect="1" noChangeArrowheads="1"/>
          </p:cNvPicPr>
          <p:nvPr>
            <p:ph idx="1"/>
          </p:nvPr>
        </p:nvPicPr>
        <p:blipFill>
          <a:blip r:embed="rId2"/>
          <a:srcRect/>
          <a:stretch>
            <a:fillRect/>
          </a:stretch>
        </p:blipFill>
        <p:spPr bwMode="auto">
          <a:xfrm>
            <a:off x="1881982" y="1600200"/>
            <a:ext cx="4953000" cy="4953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a:bodyPr>
          <a:lstStyle/>
          <a:p>
            <a:pPr algn="just"/>
            <a:r>
              <a:rPr lang="en-US" sz="4000" dirty="0" smtClean="0"/>
              <a:t>PIET gives  the equal opportunity to all students to achieve their milestones and relentless efforts of college faculty to make their students dexterous in every field of life . </a:t>
            </a:r>
          </a:p>
          <a:p>
            <a:pPr algn="just"/>
            <a:r>
              <a:rPr lang="en-US" sz="4000" dirty="0" smtClean="0"/>
              <a:t>Yes PIET the right choice for you</a:t>
            </a:r>
          </a:p>
          <a:p>
            <a:pPr algn="just">
              <a:buNone/>
            </a:pPr>
            <a:r>
              <a:rPr lang="en-US" sz="4000" dirty="0" smtClean="0"/>
              <a:t>		                                     </a:t>
            </a:r>
            <a:r>
              <a:rPr lang="en-US" sz="4000" b="1" dirty="0" err="1" smtClean="0"/>
              <a:t>Himanshu</a:t>
            </a:r>
            <a:endParaRPr lang="en-US" sz="4000" b="1" dirty="0" smtClean="0"/>
          </a:p>
          <a:p>
            <a:pPr algn="just"/>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Nikhil Goel</a:t>
            </a:r>
            <a:endParaRPr lang="en-US" dirty="0"/>
          </a:p>
        </p:txBody>
      </p:sp>
      <p:pic>
        <p:nvPicPr>
          <p:cNvPr id="6146" name="Picture 2" descr="C:\Users\piet.9WFUVIFXATVVK7Z\Desktop\IMG-20180725-WA0026.jpg"/>
          <p:cNvPicPr>
            <a:picLocks noGrp="1" noChangeAspect="1" noChangeArrowheads="1"/>
          </p:cNvPicPr>
          <p:nvPr>
            <p:ph idx="1"/>
          </p:nvPr>
        </p:nvPicPr>
        <p:blipFill>
          <a:blip r:embed="rId2"/>
          <a:srcRect/>
          <a:stretch>
            <a:fillRect/>
          </a:stretch>
        </p:blipFill>
        <p:spPr bwMode="auto">
          <a:xfrm>
            <a:off x="838201" y="1600200"/>
            <a:ext cx="6751108"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Nikhil</a:t>
            </a:r>
            <a:br>
              <a:rPr lang="en-US" dirty="0" smtClean="0"/>
            </a:br>
            <a:endParaRPr lang="en-US" dirty="0"/>
          </a:p>
        </p:txBody>
      </p:sp>
      <p:sp>
        <p:nvSpPr>
          <p:cNvPr id="3" name="Content Placeholder 2"/>
          <p:cNvSpPr>
            <a:spLocks noGrp="1"/>
          </p:cNvSpPr>
          <p:nvPr>
            <p:ph idx="1"/>
          </p:nvPr>
        </p:nvSpPr>
        <p:spPr>
          <a:xfrm>
            <a:off x="304800" y="1600200"/>
            <a:ext cx="8382000" cy="4800600"/>
          </a:xfrm>
        </p:spPr>
        <p:txBody>
          <a:bodyPr/>
          <a:lstStyle/>
          <a:p>
            <a:pPr algn="just"/>
            <a:r>
              <a:rPr lang="en-US" dirty="0" smtClean="0"/>
              <a:t>I love infrastructure of my collage. Also i has learn so many things which will help me in my life .. staff is supporting and caring..</a:t>
            </a:r>
          </a:p>
          <a:p>
            <a:pPr algn="just"/>
            <a:r>
              <a:rPr lang="en-US" dirty="0" smtClean="0"/>
              <a:t>I miss </a:t>
            </a:r>
            <a:r>
              <a:rPr lang="en-US" smtClean="0"/>
              <a:t>my college </a:t>
            </a:r>
            <a:r>
              <a:rPr lang="en-US" dirty="0" smtClean="0"/>
              <a:t>days in PIET</a:t>
            </a:r>
          </a:p>
          <a:p>
            <a:pPr algn="just"/>
            <a:endParaRPr lang="en-US" dirty="0" smtClean="0"/>
          </a:p>
          <a:p>
            <a:pPr lvl="8" algn="just">
              <a:buNone/>
            </a:pPr>
            <a:r>
              <a:rPr lang="en-US" sz="3600" dirty="0" smtClean="0"/>
              <a:t>Nikhil Goel</a:t>
            </a:r>
          </a:p>
          <a:p>
            <a:pPr algn="just"/>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3074" name="AutoShape 2" descr="Image result for faculty cor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srcRect/>
          <a:stretch>
            <a:fillRect/>
          </a:stretch>
        </p:blipFill>
        <p:spPr bwMode="auto">
          <a:xfrm>
            <a:off x="1752600" y="1676400"/>
            <a:ext cx="4995672" cy="283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Sangeeta</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2264733" y="1600200"/>
            <a:ext cx="461453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2910" y="0"/>
            <a:ext cx="7772400" cy="1214446"/>
          </a:xfrm>
        </p:spPr>
        <p:txBody>
          <a:bodyPr/>
          <a:lstStyle/>
          <a:p>
            <a:r>
              <a:rPr lang="en-US" i="1" dirty="0" smtClean="0"/>
              <a:t>Work together Grow Together</a:t>
            </a:r>
            <a:endParaRPr lang="en-US" i="1" dirty="0"/>
          </a:p>
        </p:txBody>
      </p:sp>
      <p:sp>
        <p:nvSpPr>
          <p:cNvPr id="6" name="Subtitle 5"/>
          <p:cNvSpPr>
            <a:spLocks noGrp="1"/>
          </p:cNvSpPr>
          <p:nvPr>
            <p:ph type="subTitle" idx="1"/>
          </p:nvPr>
        </p:nvSpPr>
        <p:spPr>
          <a:xfrm>
            <a:off x="1428728" y="4429132"/>
            <a:ext cx="6400800" cy="1752600"/>
          </a:xfrm>
        </p:spPr>
        <p:txBody>
          <a:bodyPr>
            <a:normAutofit fontScale="92500" lnSpcReduction="20000"/>
          </a:bodyPr>
          <a:lstStyle/>
          <a:p>
            <a:r>
              <a:rPr lang="en-US" b="1" i="1" dirty="0">
                <a:solidFill>
                  <a:schemeClr val="bg2">
                    <a:lumMod val="10000"/>
                  </a:schemeClr>
                </a:solidFill>
              </a:rPr>
              <a:t>“Coming together is a beginning; keeping together is </a:t>
            </a:r>
            <a:r>
              <a:rPr lang="en-US" b="1" i="1" dirty="0" smtClean="0">
                <a:solidFill>
                  <a:schemeClr val="bg2">
                    <a:lumMod val="10000"/>
                  </a:schemeClr>
                </a:solidFill>
              </a:rPr>
              <a:t>progress</a:t>
            </a:r>
            <a:r>
              <a:rPr lang="en-US" b="1" i="1" dirty="0">
                <a:solidFill>
                  <a:schemeClr val="bg2">
                    <a:lumMod val="10000"/>
                  </a:schemeClr>
                </a:solidFill>
              </a:rPr>
              <a:t>; </a:t>
            </a:r>
            <a:endParaRPr lang="en-US" b="1" i="1" dirty="0" smtClean="0">
              <a:solidFill>
                <a:schemeClr val="bg2">
                  <a:lumMod val="10000"/>
                </a:schemeClr>
              </a:solidFill>
            </a:endParaRPr>
          </a:p>
          <a:p>
            <a:r>
              <a:rPr lang="en-US" b="1" i="1" dirty="0" smtClean="0">
                <a:solidFill>
                  <a:schemeClr val="bg2">
                    <a:lumMod val="10000"/>
                  </a:schemeClr>
                </a:solidFill>
              </a:rPr>
              <a:t>working </a:t>
            </a:r>
            <a:r>
              <a:rPr lang="en-US" b="1" i="1" dirty="0">
                <a:solidFill>
                  <a:schemeClr val="bg2">
                    <a:lumMod val="10000"/>
                  </a:schemeClr>
                </a:solidFill>
              </a:rPr>
              <a:t>together is success</a:t>
            </a:r>
            <a:r>
              <a:rPr lang="en-US" b="1" i="1" dirty="0" smtClean="0">
                <a:solidFill>
                  <a:schemeClr val="bg2">
                    <a:lumMod val="10000"/>
                  </a:schemeClr>
                </a:solidFill>
              </a:rPr>
              <a:t>.” </a:t>
            </a:r>
          </a:p>
          <a:p>
            <a:r>
              <a:rPr lang="en-US" sz="2600" b="1" dirty="0" smtClean="0">
                <a:solidFill>
                  <a:schemeClr val="bg2">
                    <a:lumMod val="10000"/>
                  </a:schemeClr>
                </a:solidFill>
              </a:rPr>
              <a:t>                                           Henry Ford   </a:t>
            </a:r>
          </a:p>
          <a:p>
            <a:endParaRPr lang="en-US" b="1" dirty="0">
              <a:solidFill>
                <a:schemeClr val="bg2">
                  <a:lumMod val="10000"/>
                </a:schemeClr>
              </a:solidFill>
            </a:endParaRPr>
          </a:p>
        </p:txBody>
      </p:sp>
      <p:pic>
        <p:nvPicPr>
          <p:cNvPr id="1026" name="Picture 2" descr="C:\Users\piet1\Desktop\e mag\June\images (1).jpg"/>
          <p:cNvPicPr>
            <a:picLocks noChangeAspect="1" noChangeArrowheads="1"/>
          </p:cNvPicPr>
          <p:nvPr/>
        </p:nvPicPr>
        <p:blipFill>
          <a:blip r:embed="rId2"/>
          <a:srcRect/>
          <a:stretch>
            <a:fillRect/>
          </a:stretch>
        </p:blipFill>
        <p:spPr bwMode="auto">
          <a:xfrm>
            <a:off x="928662" y="1285860"/>
            <a:ext cx="6858048" cy="235745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066800"/>
          </a:xfrm>
        </p:spPr>
        <p:txBody>
          <a:bodyPr>
            <a:normAutofit/>
          </a:bodyPr>
          <a:lstStyle/>
          <a:p>
            <a:r>
              <a:rPr lang="en-US" sz="2800" i="1" dirty="0" smtClean="0"/>
              <a:t>Work together Grow Together</a:t>
            </a:r>
            <a:endParaRPr lang="en-US" sz="2800" dirty="0"/>
          </a:p>
        </p:txBody>
      </p:sp>
      <p:sp>
        <p:nvSpPr>
          <p:cNvPr id="3" name="Content Placeholder 2"/>
          <p:cNvSpPr>
            <a:spLocks noGrp="1"/>
          </p:cNvSpPr>
          <p:nvPr>
            <p:ph idx="1"/>
          </p:nvPr>
        </p:nvSpPr>
        <p:spPr>
          <a:xfrm>
            <a:off x="285720" y="1785926"/>
            <a:ext cx="8229600" cy="4325112"/>
          </a:xfrm>
        </p:spPr>
        <p:txBody>
          <a:bodyPr>
            <a:normAutofit fontScale="85000" lnSpcReduction="20000"/>
          </a:bodyPr>
          <a:lstStyle/>
          <a:p>
            <a:pPr algn="just">
              <a:buNone/>
            </a:pPr>
            <a:r>
              <a:rPr lang="en-US" sz="2800" dirty="0" smtClean="0"/>
              <a:t>“Esprit de corps” a French expression has describe Team work as a sense of unity for common objective and responsibilities with a great </a:t>
            </a:r>
            <a:r>
              <a:rPr lang="en-US" sz="2800" dirty="0" err="1" smtClean="0"/>
              <a:t>jeal</a:t>
            </a:r>
            <a:r>
              <a:rPr lang="en-US" sz="2800" dirty="0" smtClean="0"/>
              <a:t> of enthusiasm.</a:t>
            </a:r>
          </a:p>
          <a:p>
            <a:pPr algn="just">
              <a:buNone/>
            </a:pPr>
            <a:endParaRPr lang="en-US" sz="2800" dirty="0" smtClean="0"/>
          </a:p>
          <a:p>
            <a:pPr algn="just">
              <a:buNone/>
            </a:pPr>
            <a:r>
              <a:rPr lang="en-US" sz="2800" dirty="0" smtClean="0"/>
              <a:t>Team work is leads towards the common goal and helps to identify new opportunities with Greater productivity. In many organizations, day to day working of employees is largely done on individual basis which is unfortunate and reduce the profitability and growth of organization as well as individual.</a:t>
            </a:r>
          </a:p>
          <a:p>
            <a:pPr algn="just">
              <a:buNone/>
            </a:pPr>
            <a:r>
              <a:rPr lang="en-US" sz="2800" dirty="0" smtClean="0"/>
              <a:t>To reduce the size of workforce, many organizations perform right sizing, downsizing, reorganizing. Working cooperatively by putting aside turf issues and politics is the only way to cope with these situations.</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1066800"/>
          </a:xfrm>
        </p:spPr>
        <p:txBody>
          <a:bodyPr>
            <a:normAutofit/>
          </a:bodyPr>
          <a:lstStyle/>
          <a:p>
            <a:r>
              <a:rPr lang="en-US" sz="2800" i="1" dirty="0" smtClean="0"/>
              <a:t>Work together Grow Together</a:t>
            </a:r>
            <a:endParaRPr lang="en-US" sz="2800" dirty="0"/>
          </a:p>
        </p:txBody>
      </p:sp>
      <p:sp>
        <p:nvSpPr>
          <p:cNvPr id="3" name="Content Placeholder 2"/>
          <p:cNvSpPr>
            <a:spLocks noGrp="1"/>
          </p:cNvSpPr>
          <p:nvPr>
            <p:ph sz="half" idx="1"/>
          </p:nvPr>
        </p:nvSpPr>
        <p:spPr>
          <a:xfrm>
            <a:off x="285720" y="1928802"/>
            <a:ext cx="4714908" cy="4643470"/>
          </a:xfrm>
        </p:spPr>
        <p:txBody>
          <a:bodyPr/>
          <a:lstStyle/>
          <a:p>
            <a:pPr>
              <a:buFont typeface="Wingdings" pitchFamily="2" charset="2"/>
              <a:buChar char="Ø"/>
            </a:pPr>
            <a:r>
              <a:rPr lang="en-US" sz="2800" dirty="0" smtClean="0"/>
              <a:t>Why </a:t>
            </a:r>
            <a:r>
              <a:rPr lang="en-US" sz="2800" dirty="0" err="1" smtClean="0"/>
              <a:t>TeamWork</a:t>
            </a:r>
            <a:r>
              <a:rPr lang="en-US" sz="2800" dirty="0" smtClean="0"/>
              <a:t> Matters?</a:t>
            </a:r>
          </a:p>
          <a:p>
            <a:pPr>
              <a:buFont typeface="Wingdings" pitchFamily="2" charset="2"/>
              <a:buChar char="Ø"/>
            </a:pPr>
            <a:r>
              <a:rPr lang="en-US" sz="2800" dirty="0" smtClean="0"/>
              <a:t>Learning opportunities</a:t>
            </a:r>
          </a:p>
          <a:p>
            <a:pPr>
              <a:buFont typeface="Wingdings" pitchFamily="2" charset="2"/>
              <a:buChar char="Ø"/>
            </a:pPr>
            <a:r>
              <a:rPr lang="en-US" sz="2800" dirty="0" smtClean="0"/>
              <a:t>Synergy at Workplace</a:t>
            </a:r>
          </a:p>
          <a:p>
            <a:pPr>
              <a:buFont typeface="Wingdings" pitchFamily="2" charset="2"/>
              <a:buChar char="Ø"/>
            </a:pPr>
            <a:r>
              <a:rPr lang="en-US" sz="2800" dirty="0" smtClean="0"/>
              <a:t>Problem Solving</a:t>
            </a:r>
          </a:p>
          <a:p>
            <a:pPr>
              <a:buFont typeface="Wingdings" pitchFamily="2" charset="2"/>
              <a:buChar char="Ø"/>
            </a:pPr>
            <a:r>
              <a:rPr lang="en-US" sz="2800" dirty="0" smtClean="0"/>
              <a:t>Task Accomplishment</a:t>
            </a:r>
          </a:p>
          <a:p>
            <a:pPr>
              <a:buFont typeface="Wingdings" pitchFamily="2" charset="2"/>
              <a:buChar char="Ø"/>
            </a:pPr>
            <a:r>
              <a:rPr lang="en-US" sz="2800" dirty="0" smtClean="0"/>
              <a:t>High Morale</a:t>
            </a:r>
          </a:p>
          <a:p>
            <a:pPr>
              <a:buFont typeface="Wingdings" pitchFamily="2" charset="2"/>
              <a:buChar char="Ø"/>
            </a:pPr>
            <a:r>
              <a:rPr lang="en-US" sz="2800" dirty="0" smtClean="0"/>
              <a:t>Increase Efficiency </a:t>
            </a:r>
          </a:p>
          <a:p>
            <a:pPr>
              <a:buFont typeface="Wingdings" pitchFamily="2" charset="2"/>
              <a:buChar char="Ø"/>
            </a:pPr>
            <a:r>
              <a:rPr lang="en-US" sz="2800" dirty="0" smtClean="0"/>
              <a:t>Enhanced sense of Unity</a:t>
            </a:r>
          </a:p>
          <a:p>
            <a:pPr>
              <a:buFont typeface="Wingdings" pitchFamily="2" charset="2"/>
              <a:buChar char="Ø"/>
            </a:pPr>
            <a:endParaRPr lang="en-US" sz="2800" dirty="0" smtClean="0"/>
          </a:p>
          <a:p>
            <a:pPr>
              <a:buFont typeface="Wingdings" pitchFamily="2" charset="2"/>
              <a:buChar char="Ø"/>
            </a:pPr>
            <a:endParaRPr lang="en-US" dirty="0" smtClean="0"/>
          </a:p>
          <a:p>
            <a:pPr>
              <a:buNone/>
            </a:pPr>
            <a:endParaRPr lang="en-US" dirty="0" smtClean="0"/>
          </a:p>
          <a:p>
            <a:pPr>
              <a:buNone/>
            </a:pPr>
            <a:endParaRPr lang="en-US" dirty="0"/>
          </a:p>
        </p:txBody>
      </p:sp>
      <p:pic>
        <p:nvPicPr>
          <p:cNvPr id="1026" name="Picture 2" descr="C:\Users\piet1\Desktop\e mag\June\images.jpg"/>
          <p:cNvPicPr>
            <a:picLocks noGrp="1" noChangeAspect="1" noChangeArrowheads="1"/>
          </p:cNvPicPr>
          <p:nvPr>
            <p:ph sz="half" idx="2"/>
          </p:nvPr>
        </p:nvPicPr>
        <p:blipFill>
          <a:blip r:embed="rId2"/>
          <a:srcRect/>
          <a:stretch>
            <a:fillRect/>
          </a:stretch>
        </p:blipFill>
        <p:spPr bwMode="auto">
          <a:xfrm>
            <a:off x="5143504" y="1643050"/>
            <a:ext cx="3643338" cy="42148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5500688"/>
            <a:ext cx="9144000" cy="1162050"/>
          </a:xfrm>
        </p:spPr>
        <p:txBody>
          <a:bodyPr/>
          <a:lstStyle/>
          <a:p>
            <a:pPr algn="ctr" eaLnBrk="1" hangingPunct="1"/>
            <a:r>
              <a:rPr lang="en-IN" altLang="en-US" sz="4400" dirty="0" smtClean="0"/>
              <a:t>Dr. Yoginder Kataria</a:t>
            </a:r>
          </a:p>
        </p:txBody>
      </p:sp>
      <p:sp>
        <p:nvSpPr>
          <p:cNvPr id="6147" name="Text Placeholder 3"/>
          <p:cNvSpPr>
            <a:spLocks noGrp="1"/>
          </p:cNvSpPr>
          <p:nvPr>
            <p:ph type="body" sz="half" idx="2"/>
          </p:nvPr>
        </p:nvSpPr>
        <p:spPr>
          <a:xfrm>
            <a:off x="0" y="142875"/>
            <a:ext cx="9144000" cy="1414463"/>
          </a:xfrm>
        </p:spPr>
        <p:txBody>
          <a:bodyPr rtlCol="0">
            <a:normAutofit lnSpcReduction="10000"/>
          </a:bodyPr>
          <a:lstStyle/>
          <a:p>
            <a:pPr algn="ctr" eaLnBrk="1" fontAlgn="auto" hangingPunct="1">
              <a:spcAft>
                <a:spcPts val="0"/>
              </a:spcAft>
              <a:buFont typeface="Arial" pitchFamily="34" charset="0"/>
              <a:buNone/>
              <a:defRPr/>
            </a:pPr>
            <a:r>
              <a:rPr lang="en-IN" altLang="en-US" sz="4000" b="1" smtClean="0"/>
              <a:t>BBA – HOD </a:t>
            </a:r>
          </a:p>
          <a:p>
            <a:pPr algn="ctr" eaLnBrk="1" fontAlgn="auto" hangingPunct="1">
              <a:spcAft>
                <a:spcPts val="0"/>
              </a:spcAft>
              <a:buFont typeface="Arial" pitchFamily="34" charset="0"/>
              <a:buNone/>
              <a:defRPr/>
            </a:pPr>
            <a:r>
              <a:rPr lang="en-IN" altLang="en-US" sz="4000" b="1" smtClean="0"/>
              <a:t>Message</a:t>
            </a:r>
          </a:p>
          <a:p>
            <a:pPr algn="ctr" eaLnBrk="1" fontAlgn="auto" hangingPunct="1">
              <a:spcAft>
                <a:spcPts val="0"/>
              </a:spcAft>
              <a:buFont typeface="Arial" pitchFamily="34" charset="0"/>
              <a:buNone/>
              <a:defRPr/>
            </a:pPr>
            <a:endParaRPr lang="en-IN" altLang="en-US" sz="4000" smtClean="0"/>
          </a:p>
          <a:p>
            <a:pPr algn="ctr" eaLnBrk="1" fontAlgn="auto" hangingPunct="1">
              <a:spcAft>
                <a:spcPts val="0"/>
              </a:spcAft>
              <a:buFont typeface="Arial" pitchFamily="34" charset="0"/>
              <a:buNone/>
              <a:defRPr/>
            </a:pPr>
            <a:endParaRPr lang="en-IN" altLang="en-US" sz="4000" b="1" smtClean="0"/>
          </a:p>
        </p:txBody>
      </p:sp>
      <p:pic>
        <p:nvPicPr>
          <p:cNvPr id="4100" name="Picture 1"/>
          <p:cNvPicPr>
            <a:picLocks noChangeAspect="1"/>
          </p:cNvPicPr>
          <p:nvPr/>
        </p:nvPicPr>
        <p:blipFill>
          <a:blip r:embed="rId2"/>
          <a:srcRect/>
          <a:stretch>
            <a:fillRect/>
          </a:stretch>
        </p:blipFill>
        <p:spPr bwMode="auto">
          <a:xfrm>
            <a:off x="2016125" y="1660525"/>
            <a:ext cx="5111750" cy="385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714380"/>
          </a:xfrm>
        </p:spPr>
        <p:txBody>
          <a:bodyPr>
            <a:normAutofit/>
          </a:bodyPr>
          <a:lstStyle/>
          <a:p>
            <a:r>
              <a:rPr lang="en-US" sz="2800" i="1" dirty="0" smtClean="0"/>
              <a:t>Work together Grow Together</a:t>
            </a:r>
            <a:endParaRPr lang="en-US" sz="2800" dirty="0"/>
          </a:p>
        </p:txBody>
      </p:sp>
      <p:sp>
        <p:nvSpPr>
          <p:cNvPr id="4" name="Content Placeholder 3"/>
          <p:cNvSpPr>
            <a:spLocks noGrp="1"/>
          </p:cNvSpPr>
          <p:nvPr>
            <p:ph idx="1"/>
          </p:nvPr>
        </p:nvSpPr>
        <p:spPr>
          <a:xfrm>
            <a:off x="457200" y="1428736"/>
            <a:ext cx="8229600" cy="4929222"/>
          </a:xfrm>
        </p:spPr>
        <p:txBody>
          <a:bodyPr>
            <a:normAutofit fontScale="25000" lnSpcReduction="20000"/>
          </a:bodyPr>
          <a:lstStyle/>
          <a:p>
            <a:pPr algn="just">
              <a:buNone/>
            </a:pPr>
            <a:r>
              <a:rPr lang="en-US" sz="8600" dirty="0" smtClean="0"/>
              <a:t>Team work is not “ too many cooks spoil the soup” but rather it is the combination of skills, capabilities,  ideas and job enrichment.</a:t>
            </a:r>
          </a:p>
          <a:p>
            <a:pPr algn="just">
              <a:buNone/>
            </a:pPr>
            <a:endParaRPr lang="en-US" sz="8600" dirty="0" smtClean="0"/>
          </a:p>
          <a:p>
            <a:pPr algn="just">
              <a:buNone/>
            </a:pPr>
            <a:r>
              <a:rPr lang="en-US" sz="8600" dirty="0" smtClean="0"/>
              <a:t>Team work is very encouraging while achieving some goal in a team boost the morale and motivate the sense of helpfulness. It bond the employees with one another. Various job assignments have create a situation where contribution of team members is the only way to get success which in return enhance their respect with one another.</a:t>
            </a:r>
          </a:p>
          <a:p>
            <a:pPr algn="just">
              <a:buNone/>
            </a:pPr>
            <a:endParaRPr lang="en-US" sz="3400" dirty="0" smtClean="0"/>
          </a:p>
          <a:p>
            <a:pPr algn="just">
              <a:buNone/>
            </a:pPr>
            <a:endParaRPr lang="en-US" sz="3400" dirty="0" smtClean="0"/>
          </a:p>
          <a:p>
            <a:pPr>
              <a:buNone/>
            </a:pPr>
            <a:endParaRPr lang="en-US" dirty="0" smtClean="0"/>
          </a:p>
          <a:p>
            <a:pPr algn="ctr">
              <a:buNone/>
            </a:pPr>
            <a:r>
              <a:rPr lang="en-US" sz="9600" b="1" i="1" dirty="0" smtClean="0"/>
              <a:t>Working together is the key to success</a:t>
            </a:r>
          </a:p>
          <a:p>
            <a:pPr algn="ctr">
              <a:buNone/>
            </a:pPr>
            <a:endParaRPr lang="en-US" sz="9600" b="1" i="1" dirty="0" smtClean="0"/>
          </a:p>
          <a:p>
            <a:pPr algn="ctr">
              <a:buNone/>
            </a:pPr>
            <a:endParaRPr lang="en-US" sz="9600" b="1" i="1" dirty="0" smtClean="0"/>
          </a:p>
          <a:p>
            <a:pPr algn="ctr">
              <a:buNone/>
            </a:pPr>
            <a:r>
              <a:rPr lang="en-US" sz="8000" b="1" i="1" dirty="0" smtClean="0"/>
              <a:t>By Dr. </a:t>
            </a:r>
            <a:r>
              <a:rPr lang="en-US" sz="8000" b="1" i="1" dirty="0" err="1" smtClean="0"/>
              <a:t>Sangeeta</a:t>
            </a:r>
            <a:endParaRPr lang="en-US" sz="8000" dirty="0" smtClean="0"/>
          </a:p>
          <a:p>
            <a:endParaRPr lang="en-US" dirty="0" smtClean="0"/>
          </a:p>
          <a:p>
            <a:endParaRPr lang="en-US" dirty="0" smtClean="0"/>
          </a:p>
          <a:p>
            <a:endParaRPr lang="en-US" dirty="0" smtClean="0"/>
          </a:p>
          <a:p>
            <a:pPr>
              <a:buNone/>
            </a:pPr>
            <a:endParaRPr lang="en-US" dirty="0" smtClean="0"/>
          </a:p>
          <a:p>
            <a:pPr>
              <a:buNone/>
            </a:pPr>
            <a:r>
              <a:rPr lang="en-US" sz="2400" b="1" i="1" dirty="0" smtClean="0"/>
              <a:t>  </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t always seems impossible until it's done. - Nelson Mandela"/>
          <p:cNvPicPr>
            <a:picLocks noChangeAspect="1" noChangeArrowheads="1"/>
          </p:cNvPicPr>
          <p:nvPr/>
        </p:nvPicPr>
        <p:blipFill>
          <a:blip r:embed="rId2"/>
          <a:srcRect/>
          <a:stretch>
            <a:fillRect/>
          </a:stretch>
        </p:blipFill>
        <p:spPr bwMode="auto">
          <a:xfrm>
            <a:off x="304800" y="914400"/>
            <a:ext cx="8418286" cy="4419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457200" y="2057400"/>
            <a:ext cx="8229600" cy="4068763"/>
          </a:xfrm>
        </p:spPr>
        <p:txBody>
          <a:bodyPr/>
          <a:lstStyle/>
          <a:p>
            <a:pPr eaLnBrk="1" hangingPunct="1"/>
            <a:r>
              <a:rPr lang="en-US" altLang="en-US" b="1" dirty="0" err="1" smtClean="0"/>
              <a:t>BBA,HOD</a:t>
            </a:r>
            <a:endParaRPr lang="en-US" altLang="en-US" b="1" dirty="0" smtClean="0"/>
          </a:p>
          <a:p>
            <a:pPr eaLnBrk="1" hangingPunct="1">
              <a:buFont typeface="Arial" charset="0"/>
              <a:buNone/>
            </a:pPr>
            <a:r>
              <a:rPr lang="en-US" altLang="en-US" dirty="0" smtClean="0"/>
              <a:t>    (Mr. Yoginder Kataria)</a:t>
            </a:r>
          </a:p>
          <a:p>
            <a:pPr eaLnBrk="1" hangingPunct="1">
              <a:buFont typeface="Arial" charset="0"/>
              <a:buNone/>
            </a:pPr>
            <a:endParaRPr lang="en-US" altLang="en-US" dirty="0" smtClean="0"/>
          </a:p>
          <a:p>
            <a:pPr eaLnBrk="1" hangingPunct="1"/>
            <a:r>
              <a:rPr lang="en-US" altLang="en-US" b="1" dirty="0" smtClean="0"/>
              <a:t>BBA, E- Committee</a:t>
            </a:r>
          </a:p>
          <a:p>
            <a:pPr eaLnBrk="1" hangingPunct="1">
              <a:buFont typeface="Arial" charset="0"/>
              <a:buNone/>
            </a:pPr>
            <a:r>
              <a:rPr lang="en-US" altLang="en-US" dirty="0" smtClean="0"/>
              <a:t>    </a:t>
            </a:r>
            <a:r>
              <a:rPr lang="en-US" altLang="en-US" sz="2800" dirty="0" smtClean="0"/>
              <a:t>(Mr. Jagmohan Malhotra)</a:t>
            </a:r>
          </a:p>
          <a:p>
            <a:pPr eaLnBrk="1" hangingPunct="1">
              <a:buFont typeface="Arial" charset="0"/>
              <a:buNone/>
            </a:pPr>
            <a:r>
              <a:rPr lang="en-US" altLang="en-US" sz="2800" dirty="0" smtClean="0"/>
              <a:t>     (Dr. Sangeeta)</a:t>
            </a:r>
          </a:p>
          <a:p>
            <a:pPr eaLnBrk="1" hangingPunct="1">
              <a:buFont typeface="Arial" charset="0"/>
              <a:buNone/>
            </a:pPr>
            <a:r>
              <a:rPr lang="en-US" altLang="en-US" sz="2800" dirty="0" smtClean="0"/>
              <a:t>     (Ms. Pooja Gupta)</a:t>
            </a:r>
          </a:p>
        </p:txBody>
      </p:sp>
      <p:sp>
        <p:nvSpPr>
          <p:cNvPr id="5" name="Title 4"/>
          <p:cNvSpPr>
            <a:spLocks noGrp="1"/>
          </p:cNvSpPr>
          <p:nvPr>
            <p:ph type="title"/>
          </p:nvPr>
        </p:nvSpPr>
        <p:spPr/>
        <p:txBody>
          <a:bodyPr/>
          <a:lstStyle/>
          <a:p>
            <a:endParaRPr lang="en-US"/>
          </a:p>
        </p:txBody>
      </p:sp>
      <p:pic>
        <p:nvPicPr>
          <p:cNvPr id="47106" name="Picture 2" descr="Image result for thankyou"/>
          <p:cNvPicPr>
            <a:picLocks noChangeAspect="1" noChangeArrowheads="1"/>
          </p:cNvPicPr>
          <p:nvPr/>
        </p:nvPicPr>
        <p:blipFill>
          <a:blip r:embed="rId2"/>
          <a:srcRect/>
          <a:stretch>
            <a:fillRect/>
          </a:stretch>
        </p:blipFill>
        <p:spPr bwMode="auto">
          <a:xfrm>
            <a:off x="4191000" y="533400"/>
            <a:ext cx="3680770" cy="2133600"/>
          </a:xfrm>
          <a:prstGeom prst="rect">
            <a:avLst/>
          </a:prstGeom>
          <a:noFill/>
        </p:spPr>
      </p:pic>
      <p:pic>
        <p:nvPicPr>
          <p:cNvPr id="47108" name="Picture 4" descr="Image result for we will be back soon"/>
          <p:cNvPicPr>
            <a:picLocks noChangeAspect="1" noChangeArrowheads="1"/>
          </p:cNvPicPr>
          <p:nvPr/>
        </p:nvPicPr>
        <p:blipFill>
          <a:blip r:embed="rId3"/>
          <a:srcRect/>
          <a:stretch>
            <a:fillRect/>
          </a:stretch>
        </p:blipFill>
        <p:spPr bwMode="auto">
          <a:xfrm>
            <a:off x="4800600" y="3124200"/>
            <a:ext cx="3584461" cy="281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normAutofit fontScale="92500" lnSpcReduction="20000"/>
          </a:bodyPr>
          <a:lstStyle/>
          <a:p>
            <a:pPr algn="just">
              <a:buNone/>
            </a:pPr>
            <a:r>
              <a:rPr lang="en-GB" dirty="0" smtClean="0"/>
              <a:t>    You are indeed blessed to find an opportunity to get education at one of the best colleges of Haryana, Delhi NCR and North India, which has been nurtured and benefitted by a great management with a celestial vision. The college has the privilege of having a healthy, harmonious ambience and rich values which play pivotal role in shaping the future of innumerable students. Our mission is to transform students into rational thinkers, competent professionals, law abiding citizens and spiritually enlightened individuals. This is my firm belief that the rich values and traditions imbibed here would carry you to greater heights.</a:t>
            </a:r>
            <a:endParaRPr lang="en-US" dirty="0" smtClean="0"/>
          </a:p>
          <a:p>
            <a:pPr algn="just">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686800" cy="5943600"/>
          </a:xfrm>
        </p:spPr>
        <p:txBody>
          <a:bodyPr>
            <a:normAutofit fontScale="70000" lnSpcReduction="20000"/>
          </a:bodyPr>
          <a:lstStyle/>
          <a:p>
            <a:pPr algn="just"/>
            <a:r>
              <a:rPr lang="en-GB" dirty="0" smtClean="0"/>
              <a:t>With proud legacy of a decade now, PIET has excelled in every field. Many students have registered their presence in the merit list of Kurukshetra University and others have brought laurels in cultural activities in zonal and inter-zonal sports. We are university champions in sports while some students educated from the college have carved a niche for themselves in various fields at national and international levels.</a:t>
            </a:r>
            <a:endParaRPr lang="en-US" dirty="0" smtClean="0"/>
          </a:p>
          <a:p>
            <a:pPr algn="just"/>
            <a:endParaRPr lang="en-US" dirty="0" smtClean="0"/>
          </a:p>
          <a:p>
            <a:pPr algn="just"/>
            <a:r>
              <a:rPr lang="en-GB" dirty="0" smtClean="0"/>
              <a:t>Dear students, in this era of cut throat competition, it is of paramount importance to be equipped with appropriate knowledge, habits, attitudes and values leading to holistic development. Co-curricular and extra-curricular activities organised by various clubs and societies facilitate the process of creative and critical thinking. They not only inculcate social and moral values, compassion for nature, pride for Indian culture and tradition and awareness for one’s rights and duties but also make students good human beings and confident leaders. I intently believe that you would develop versatile personality during your stay in this temple of learning.</a:t>
            </a:r>
            <a:endParaRPr lang="en-US" dirty="0" smtClean="0"/>
          </a:p>
          <a:p>
            <a:pPr algn="just"/>
            <a:endParaRPr lang="en-US" sz="28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400" cy="5791200"/>
          </a:xfrm>
        </p:spPr>
        <p:txBody>
          <a:bodyPr>
            <a:normAutofit fontScale="85000" lnSpcReduction="20000"/>
          </a:bodyPr>
          <a:lstStyle/>
          <a:p>
            <a:pPr algn="just"/>
            <a:r>
              <a:rPr lang="en-GB" dirty="0" smtClean="0"/>
              <a:t>While bidding adieu to the seniors in a very friendly, harmonious and joyous moods i would like to say that to be successful in life, have ambitions and define your goals clearly. Discipline and hard work is the key to success. Be regular in your classes and focus on your goals. Your concerted efforts with the able guidance of your teachers would definitely provide you a blissful and successful life.</a:t>
            </a:r>
          </a:p>
          <a:p>
            <a:pPr algn="just"/>
            <a:endParaRPr lang="en-US" dirty="0" smtClean="0"/>
          </a:p>
          <a:p>
            <a:pPr algn="just"/>
            <a:r>
              <a:rPr lang="en-GB" dirty="0" smtClean="0"/>
              <a:t>I wish you all the best for achieving greater success and scaling new heights in the coming session. </a:t>
            </a:r>
            <a:endParaRPr lang="en-US" dirty="0" smtClean="0"/>
          </a:p>
          <a:p>
            <a:pPr algn="just">
              <a:buFont typeface="Arial" charset="0"/>
              <a:buNone/>
            </a:pPr>
            <a:endParaRPr lang="en-GB" dirty="0" smtClean="0"/>
          </a:p>
          <a:p>
            <a:pPr algn="just">
              <a:buFont typeface="Arial" charset="0"/>
              <a:buNone/>
            </a:pPr>
            <a:r>
              <a:rPr lang="en-GB" dirty="0" smtClean="0"/>
              <a:t>    With blessings and warm wishes</a:t>
            </a:r>
            <a:endParaRPr lang="en-US" dirty="0" smtClean="0"/>
          </a:p>
          <a:p>
            <a:pPr algn="just">
              <a:buFont typeface="Arial" charset="0"/>
              <a:buNone/>
            </a:pPr>
            <a:r>
              <a:rPr lang="en-GB" dirty="0" smtClean="0"/>
              <a:t>	Dr. Yoginder Kataria</a:t>
            </a:r>
            <a:endParaRPr lang="en-US" dirty="0" smtClean="0"/>
          </a:p>
          <a:p>
            <a:pPr algn="just">
              <a:buFont typeface="Arial" charset="0"/>
              <a:buNone/>
            </a:pPr>
            <a:r>
              <a:rPr lang="en-GB" dirty="0" smtClean="0"/>
              <a:t>	HOD, BBA</a:t>
            </a:r>
            <a:endParaRPr lang="en-US" dirty="0" smtClean="0"/>
          </a:p>
          <a:p>
            <a:endParaRPr lang="en-US" sz="28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0" y="304800"/>
            <a:ext cx="5562600" cy="762000"/>
          </a:xfrm>
        </p:spPr>
        <p:txBody>
          <a:bodyPr rtlCol="0">
            <a:normAutofit/>
          </a:bodyPr>
          <a:lstStyle/>
          <a:p>
            <a:pPr algn="ctr" eaLnBrk="1" fontAlgn="auto" hangingPunct="1">
              <a:spcAft>
                <a:spcPts val="0"/>
              </a:spcAft>
              <a:defRPr/>
            </a:pPr>
            <a:r>
              <a:rPr lang="en-US" altLang="en-US" sz="4400" dirty="0" smtClean="0"/>
              <a:t>Editorial Team’s View </a:t>
            </a:r>
            <a:endParaRPr lang="en-IN" altLang="en-US" sz="4400" dirty="0" smtClean="0"/>
          </a:p>
        </p:txBody>
      </p:sp>
      <p:sp>
        <p:nvSpPr>
          <p:cNvPr id="8195" name="Text Placeholder 5"/>
          <p:cNvSpPr>
            <a:spLocks noGrp="1"/>
          </p:cNvSpPr>
          <p:nvPr>
            <p:ph type="body" sz="half" idx="2"/>
          </p:nvPr>
        </p:nvSpPr>
        <p:spPr>
          <a:xfrm>
            <a:off x="142875" y="1071563"/>
            <a:ext cx="5114925" cy="5481637"/>
          </a:xfrm>
        </p:spPr>
        <p:txBody>
          <a:bodyPr/>
          <a:lstStyle/>
          <a:p>
            <a:pPr algn="just" eaLnBrk="1" hangingPunct="1">
              <a:buFont typeface="Arial" charset="0"/>
              <a:buChar char="•"/>
            </a:pPr>
            <a:r>
              <a:rPr lang="en-US" altLang="en-US" sz="1800" dirty="0" smtClean="0"/>
              <a:t>This is the first magazine release of the new semester and it brings you NEWS about happenings at PIET so as to update your information about the institute and BBA department. </a:t>
            </a:r>
          </a:p>
          <a:p>
            <a:pPr algn="just" eaLnBrk="1" hangingPunct="1">
              <a:buFont typeface="Arial" charset="0"/>
              <a:buChar char="•"/>
            </a:pPr>
            <a:r>
              <a:rPr lang="en-US" altLang="en-US" sz="1800" dirty="0" smtClean="0"/>
              <a:t>We at PIET prepare students to live lives of leadership and good for the common and to meet challenges of professional world. These days  people question the value of a college degree. I can’t  say about all colleges in the vicinity, but at PIET you get value for money which comes in the form of personality transformation and campus placement.  We teach you to think critically and communicate cogently.</a:t>
            </a:r>
          </a:p>
          <a:p>
            <a:pPr algn="just" eaLnBrk="1" hangingPunct="1">
              <a:buFont typeface="Arial" charset="0"/>
              <a:buChar char="•"/>
            </a:pPr>
            <a:r>
              <a:rPr lang="en-US" altLang="en-US" sz="1800" dirty="0" smtClean="0"/>
              <a:t>This issue focuses on 16 University Positions.</a:t>
            </a:r>
          </a:p>
          <a:p>
            <a:pPr algn="just" eaLnBrk="1" hangingPunct="1">
              <a:buFont typeface="Arial" charset="0"/>
              <a:buChar char="•"/>
            </a:pPr>
            <a:r>
              <a:rPr lang="en-US" altLang="en-US" sz="1800" dirty="0" smtClean="0"/>
              <a:t>Wishing you the best of times academically and forthcoming annual events, a blend of education and entertainment for a balanced personality.</a:t>
            </a:r>
          </a:p>
          <a:p>
            <a:pPr algn="just" eaLnBrk="1" hangingPunct="1"/>
            <a:endParaRPr lang="en-US" altLang="en-US" sz="1800" dirty="0" smtClean="0"/>
          </a:p>
          <a:p>
            <a:pPr algn="just" eaLnBrk="1" hangingPunct="1"/>
            <a:endParaRPr lang="en-US" altLang="en-US" dirty="0" smtClean="0"/>
          </a:p>
          <a:p>
            <a:pPr algn="just" eaLnBrk="1" hangingPunct="1">
              <a:buFont typeface="Arial" charset="0"/>
              <a:buChar char="•"/>
            </a:pPr>
            <a:endParaRPr lang="en-US" altLang="en-US" dirty="0" smtClean="0"/>
          </a:p>
        </p:txBody>
      </p:sp>
      <p:pic>
        <p:nvPicPr>
          <p:cNvPr id="8196" name="Picture 2" descr="C:\Users\TEMP\Downloads\BeautyPlus_20160502140102_save.jpg"/>
          <p:cNvPicPr>
            <a:picLocks noGrp="1" noChangeAspect="1" noChangeArrowheads="1"/>
          </p:cNvPicPr>
          <p:nvPr>
            <p:ph idx="1"/>
          </p:nvPr>
        </p:nvPicPr>
        <p:blipFill>
          <a:blip r:embed="rId2" cstate="print"/>
          <a:srcRect/>
          <a:stretch>
            <a:fillRect/>
          </a:stretch>
        </p:blipFill>
        <p:spPr>
          <a:xfrm>
            <a:off x="5791200" y="0"/>
            <a:ext cx="3352800" cy="2602832"/>
          </a:xfrm>
        </p:spPr>
      </p:pic>
      <p:pic>
        <p:nvPicPr>
          <p:cNvPr id="1026" name="Picture 2" descr="C:\Users\piet.9WFUVIFXATVVK7Z\Downloads\IMG-20180619-WA0002.jpg"/>
          <p:cNvPicPr>
            <a:picLocks noChangeAspect="1" noChangeArrowheads="1"/>
          </p:cNvPicPr>
          <p:nvPr/>
        </p:nvPicPr>
        <p:blipFill>
          <a:blip r:embed="rId3"/>
          <a:srcRect/>
          <a:stretch>
            <a:fillRect/>
          </a:stretch>
        </p:blipFill>
        <p:spPr bwMode="auto">
          <a:xfrm>
            <a:off x="5747147" y="4800600"/>
            <a:ext cx="3396853" cy="2057400"/>
          </a:xfrm>
          <a:prstGeom prst="rect">
            <a:avLst/>
          </a:prstGeom>
          <a:noFill/>
        </p:spPr>
      </p:pic>
      <p:pic>
        <p:nvPicPr>
          <p:cNvPr id="1027" name="Picture 3"/>
          <p:cNvPicPr>
            <a:picLocks noChangeAspect="1" noChangeArrowheads="1"/>
          </p:cNvPicPr>
          <p:nvPr/>
        </p:nvPicPr>
        <p:blipFill>
          <a:blip r:embed="rId4"/>
          <a:srcRect/>
          <a:stretch>
            <a:fillRect/>
          </a:stretch>
        </p:blipFill>
        <p:spPr bwMode="auto">
          <a:xfrm>
            <a:off x="5791200" y="2590800"/>
            <a:ext cx="3352800" cy="21767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oAutofit/>
          </a:bodyPr>
          <a:lstStyle/>
          <a:p>
            <a:r>
              <a:rPr lang="en-US" sz="2800" dirty="0" err="1" smtClean="0"/>
              <a:t>Raahgiri</a:t>
            </a:r>
            <a:r>
              <a:rPr lang="en-US" sz="2800" dirty="0" smtClean="0"/>
              <a:t/>
            </a:r>
            <a:br>
              <a:rPr lang="en-US" sz="2800" dirty="0" smtClean="0"/>
            </a:br>
            <a:r>
              <a:rPr lang="en-US" sz="2800" dirty="0" smtClean="0"/>
              <a:t>June 17, 2018</a:t>
            </a:r>
            <a:endParaRPr lang="en-US" sz="2800" dirty="0"/>
          </a:p>
        </p:txBody>
      </p:sp>
      <p:sp>
        <p:nvSpPr>
          <p:cNvPr id="4" name="Text Placeholder 3"/>
          <p:cNvSpPr>
            <a:spLocks noGrp="1"/>
          </p:cNvSpPr>
          <p:nvPr>
            <p:ph type="body" sz="half" idx="2"/>
          </p:nvPr>
        </p:nvSpPr>
        <p:spPr>
          <a:xfrm>
            <a:off x="0" y="1371600"/>
            <a:ext cx="4419600" cy="5486400"/>
          </a:xfrm>
        </p:spPr>
        <p:txBody>
          <a:bodyPr>
            <a:normAutofit fontScale="92500" lnSpcReduction="10000"/>
          </a:bodyPr>
          <a:lstStyle/>
          <a:p>
            <a:pPr algn="just"/>
            <a:r>
              <a:rPr lang="en-US" sz="3200" dirty="0" smtClean="0"/>
              <a:t>‘</a:t>
            </a:r>
            <a:r>
              <a:rPr lang="en-US" sz="3200" dirty="0" err="1" smtClean="0"/>
              <a:t>RAAHGIRI</a:t>
            </a:r>
            <a:r>
              <a:rPr lang="en-US" sz="3200" dirty="0" smtClean="0"/>
              <a:t>’ is an excellent mission of the Deputy Commissioner of Panipat. It is a common platform for the people at large, students, adults, schools, colleges and business men. It is a ‘go back’ passage to pre-technology phase whereby communities mix, play and enjoy physical games.</a:t>
            </a:r>
          </a:p>
          <a:p>
            <a:pPr algn="just"/>
            <a:endParaRPr lang="en-US" sz="2000" dirty="0" smtClean="0"/>
          </a:p>
          <a:p>
            <a:endParaRPr lang="en-US" sz="2000" dirty="0"/>
          </a:p>
        </p:txBody>
      </p:sp>
      <p:pic>
        <p:nvPicPr>
          <p:cNvPr id="4098" name="Picture 2" descr="D:\emag\e mag\June\rahigiri 17 JUNE\IMG-20180724-WA0006.jpg"/>
          <p:cNvPicPr>
            <a:picLocks noChangeAspect="1" noChangeArrowheads="1"/>
          </p:cNvPicPr>
          <p:nvPr/>
        </p:nvPicPr>
        <p:blipFill>
          <a:blip r:embed="rId2"/>
          <a:srcRect/>
          <a:stretch>
            <a:fillRect/>
          </a:stretch>
        </p:blipFill>
        <p:spPr bwMode="auto">
          <a:xfrm>
            <a:off x="4491033" y="1066800"/>
            <a:ext cx="4348167" cy="3886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pPr algn="just"/>
            <a:r>
              <a:rPr lang="en-US" sz="2400" dirty="0" smtClean="0"/>
              <a:t>As PIET also plays a very vital role the above three students impressed the spectators with their mind blowing performances. Not only this, but on one or two occasions two more first year students Kritika and Nishant handled the stage successfully.</a:t>
            </a:r>
          </a:p>
          <a:p>
            <a:pPr algn="just"/>
            <a:endParaRPr lang="en-US" sz="2400" dirty="0"/>
          </a:p>
        </p:txBody>
      </p:sp>
      <p:pic>
        <p:nvPicPr>
          <p:cNvPr id="5" name="Picture 3" descr="D:\emag\e mag\June\rahigiri 17 JUNE\IMG-20180724-WA0007.jpg"/>
          <p:cNvPicPr>
            <a:picLocks noChangeAspect="1" noChangeArrowheads="1"/>
          </p:cNvPicPr>
          <p:nvPr/>
        </p:nvPicPr>
        <p:blipFill>
          <a:blip r:embed="rId2"/>
          <a:srcRect/>
          <a:stretch>
            <a:fillRect/>
          </a:stretch>
        </p:blipFill>
        <p:spPr bwMode="auto">
          <a:xfrm>
            <a:off x="3581400" y="1219200"/>
            <a:ext cx="4777002" cy="4114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53535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53535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1335</Words>
  <Application>Microsoft Office PowerPoint</Application>
  <PresentationFormat>On-screen Show (4:3)</PresentationFormat>
  <Paragraphs>162</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Dr. Yoginder Kataria</vt:lpstr>
      <vt:lpstr>Slide 4</vt:lpstr>
      <vt:lpstr>Slide 5</vt:lpstr>
      <vt:lpstr>Slide 6</vt:lpstr>
      <vt:lpstr>Editorial Team’s View </vt:lpstr>
      <vt:lpstr>Raahgiri June 17, 2018</vt:lpstr>
      <vt:lpstr>Slide 9</vt:lpstr>
      <vt:lpstr>21st June, 2018 World Yoga Day</vt:lpstr>
      <vt:lpstr>Slide 11</vt:lpstr>
      <vt:lpstr>Slide 12</vt:lpstr>
      <vt:lpstr>University toppers 6th sem</vt:lpstr>
      <vt:lpstr>Slide 14</vt:lpstr>
      <vt:lpstr>Pratibha Samaan Samaroh </vt:lpstr>
      <vt:lpstr>The Bhaskar management has come forward to join hands with our institute and these award ceremonies are held primarily in our college premises.</vt:lpstr>
      <vt:lpstr>Chief Guest</vt:lpstr>
      <vt:lpstr>Slide 18</vt:lpstr>
      <vt:lpstr>Slide 19</vt:lpstr>
      <vt:lpstr>Slide 20</vt:lpstr>
      <vt:lpstr>Himanshu</vt:lpstr>
      <vt:lpstr>Slide 22</vt:lpstr>
      <vt:lpstr>Nikhil Goel</vt:lpstr>
      <vt:lpstr>Nikhil </vt:lpstr>
      <vt:lpstr>Slide 25</vt:lpstr>
      <vt:lpstr>Dr. Sangeeta</vt:lpstr>
      <vt:lpstr>Work together Grow Together</vt:lpstr>
      <vt:lpstr>Work together Grow Together</vt:lpstr>
      <vt:lpstr>Work together Grow Together</vt:lpstr>
      <vt:lpstr>Work together Grow Together</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piet</dc:creator>
  <cp:lastModifiedBy>Nguyen Truong</cp:lastModifiedBy>
  <cp:revision>36</cp:revision>
  <dcterms:created xsi:type="dcterms:W3CDTF">2006-08-16T00:00:00Z</dcterms:created>
  <dcterms:modified xsi:type="dcterms:W3CDTF">2018-08-09T08:41:25Z</dcterms:modified>
</cp:coreProperties>
</file>