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68" r:id="rId2"/>
    <p:sldId id="269" r:id="rId3"/>
    <p:sldId id="272" r:id="rId4"/>
    <p:sldId id="315" r:id="rId5"/>
    <p:sldId id="327" r:id="rId6"/>
    <p:sldId id="316" r:id="rId7"/>
    <p:sldId id="276" r:id="rId8"/>
    <p:sldId id="317" r:id="rId9"/>
    <p:sldId id="256" r:id="rId10"/>
    <p:sldId id="318" r:id="rId11"/>
    <p:sldId id="258" r:id="rId12"/>
    <p:sldId id="319" r:id="rId13"/>
    <p:sldId id="320" r:id="rId14"/>
    <p:sldId id="321" r:id="rId15"/>
    <p:sldId id="322" r:id="rId16"/>
    <p:sldId id="306" r:id="rId17"/>
    <p:sldId id="308" r:id="rId18"/>
    <p:sldId id="309" r:id="rId19"/>
    <p:sldId id="313" r:id="rId20"/>
    <p:sldId id="314" r:id="rId21"/>
    <p:sldId id="263" r:id="rId22"/>
    <p:sldId id="265" r:id="rId23"/>
    <p:sldId id="291" r:id="rId24"/>
    <p:sldId id="297" r:id="rId25"/>
    <p:sldId id="279" r:id="rId26"/>
    <p:sldId id="266" r:id="rId27"/>
    <p:sldId id="262" r:id="rId28"/>
    <p:sldId id="323" r:id="rId29"/>
    <p:sldId id="300" r:id="rId30"/>
    <p:sldId id="324" r:id="rId31"/>
    <p:sldId id="303" r:id="rId32"/>
    <p:sldId id="304" r:id="rId33"/>
    <p:sldId id="305" r:id="rId34"/>
    <p:sldId id="325" r:id="rId35"/>
    <p:sldId id="288" r:id="rId36"/>
    <p:sldId id="289" r:id="rId37"/>
    <p:sldId id="280" r:id="rId38"/>
    <p:sldId id="281" r:id="rId39"/>
    <p:sldId id="282" r:id="rId40"/>
    <p:sldId id="290" r:id="rId41"/>
    <p:sldId id="283" r:id="rId42"/>
    <p:sldId id="284" r:id="rId43"/>
    <p:sldId id="285" r:id="rId44"/>
    <p:sldId id="286" r:id="rId45"/>
    <p:sldId id="287" r:id="rId46"/>
    <p:sldId id="292" r:id="rId47"/>
    <p:sldId id="293" r:id="rId48"/>
    <p:sldId id="294" r:id="rId49"/>
    <p:sldId id="29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9" d="100"/>
          <a:sy n="89" d="100"/>
        </p:scale>
        <p:origin x="-84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DCA021-519C-4A5D-86D5-F3FD6438F575}" type="datetimeFigureOut">
              <a:rPr lang="en-US" smtClean="0"/>
              <a:pPr/>
              <a:t>3/25/2019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A1F69F-DAB1-4CEC-906C-761CEC18120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DD4A03-E806-48FD-ADA5-FD47436A1DDB}" type="slidenum">
              <a:rPr lang="en-US" smtClean="0"/>
              <a:pPr fontAlgn="base">
                <a:spcBef>
                  <a:spcPct val="0"/>
                </a:spcBef>
                <a:spcAft>
                  <a:spcPct val="0"/>
                </a:spcAft>
                <a:defRPr/>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eaLnBrk="1" hangingPunct="1"/>
            <a:r>
              <a:rPr lang="en-IN" altLang="en-US" smtClean="0"/>
              <a:t>     </a:t>
            </a:r>
          </a:p>
        </p:txBody>
      </p:sp>
      <p:pic>
        <p:nvPicPr>
          <p:cNvPr id="2051" name="Picture 2" descr="D:\pics\piet\BBA E News\collage\PhotoGrid_1457008215716.jpg"/>
          <p:cNvPicPr>
            <a:picLocks noGrp="1" noChangeAspect="1" noChangeArrowheads="1"/>
          </p:cNvPicPr>
          <p:nvPr>
            <p:ph idx="1"/>
          </p:nvPr>
        </p:nvPicPr>
        <p:blipFill>
          <a:blip r:embed="rId3" cstate="print"/>
          <a:srcRect/>
          <a:stretch>
            <a:fillRect/>
          </a:stretch>
        </p:blipFill>
        <p:spPr>
          <a:xfrm>
            <a:off x="914400" y="2332038"/>
            <a:ext cx="7315200" cy="4525962"/>
          </a:xfrm>
        </p:spPr>
      </p:pic>
      <p:pic>
        <p:nvPicPr>
          <p:cNvPr id="2052" name="Picture 4"/>
          <p:cNvPicPr>
            <a:picLocks noChangeAspect="1" noChangeArrowheads="1"/>
          </p:cNvPicPr>
          <p:nvPr/>
        </p:nvPicPr>
        <p:blipFill>
          <a:blip r:embed="rId4" cstate="print"/>
          <a:srcRect/>
          <a:stretch>
            <a:fillRect/>
          </a:stretch>
        </p:blipFill>
        <p:spPr bwMode="auto">
          <a:xfrm>
            <a:off x="0" y="0"/>
            <a:ext cx="91440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US" smtClean="0"/>
          </a:p>
        </p:txBody>
      </p:sp>
      <p:sp>
        <p:nvSpPr>
          <p:cNvPr id="8195" name="Content Placeholder 2"/>
          <p:cNvSpPr>
            <a:spLocks noGrp="1"/>
          </p:cNvSpPr>
          <p:nvPr>
            <p:ph idx="1"/>
          </p:nvPr>
        </p:nvSpPr>
        <p:spPr>
          <a:xfrm>
            <a:off x="457200" y="3886200"/>
            <a:ext cx="8001000" cy="2239963"/>
          </a:xfrm>
        </p:spPr>
        <p:txBody>
          <a:bodyPr>
            <a:normAutofit/>
          </a:bodyPr>
          <a:lstStyle/>
          <a:p>
            <a:pPr algn="just" eaLnBrk="1" hangingPunct="1">
              <a:buNone/>
            </a:pPr>
            <a:r>
              <a:rPr lang="en-US" dirty="0" smtClean="0"/>
              <a:t>	Yakult, the favorite destination of BBA aspirants. And yes, it is the right place to learn PLC, the new industrial concept with minimized man power.</a:t>
            </a:r>
          </a:p>
        </p:txBody>
      </p:sp>
      <p:pic>
        <p:nvPicPr>
          <p:cNvPr id="8196" name="Picture 2" descr="C:\Users\piet\Downloads\PIET.JPG"/>
          <p:cNvPicPr>
            <a:picLocks noChangeAspect="1" noChangeArrowheads="1"/>
          </p:cNvPicPr>
          <p:nvPr/>
        </p:nvPicPr>
        <p:blipFill>
          <a:blip r:embed="rId2" cstate="print"/>
          <a:srcRect/>
          <a:stretch>
            <a:fillRect/>
          </a:stretch>
        </p:blipFill>
        <p:spPr bwMode="auto">
          <a:xfrm>
            <a:off x="1828800" y="381000"/>
            <a:ext cx="56388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229600" cy="1143000"/>
          </a:xfrm>
        </p:spPr>
        <p:txBody>
          <a:bodyPr/>
          <a:lstStyle/>
          <a:p>
            <a:r>
              <a:rPr lang="en-US" dirty="0" smtClean="0"/>
              <a:t>Inter Department Football Match</a:t>
            </a:r>
            <a:endParaRPr lang="en-US" dirty="0"/>
          </a:p>
        </p:txBody>
      </p:sp>
      <p:sp>
        <p:nvSpPr>
          <p:cNvPr id="4" name="TextBox 3"/>
          <p:cNvSpPr txBox="1"/>
          <p:nvPr/>
        </p:nvSpPr>
        <p:spPr>
          <a:xfrm flipH="1">
            <a:off x="7239000" y="381001"/>
            <a:ext cx="1600200" cy="307777"/>
          </a:xfrm>
          <a:prstGeom prst="rect">
            <a:avLst/>
          </a:prstGeom>
          <a:noFill/>
        </p:spPr>
        <p:txBody>
          <a:bodyPr wrap="square" rtlCol="0">
            <a:spAutoFit/>
          </a:bodyPr>
          <a:lstStyle/>
          <a:p>
            <a:r>
              <a:rPr lang="en-US" sz="1400" dirty="0" smtClean="0"/>
              <a:t>4 &amp; 5 Feb, 2019</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US" smtClean="0"/>
          </a:p>
        </p:txBody>
      </p:sp>
      <p:sp>
        <p:nvSpPr>
          <p:cNvPr id="10243" name="Text Placeholder 3"/>
          <p:cNvSpPr>
            <a:spLocks noGrp="1"/>
          </p:cNvSpPr>
          <p:nvPr>
            <p:ph type="body" sz="half" idx="2"/>
          </p:nvPr>
        </p:nvSpPr>
        <p:spPr>
          <a:xfrm>
            <a:off x="457200" y="4495800"/>
            <a:ext cx="7543800" cy="1477963"/>
          </a:xfrm>
        </p:spPr>
        <p:txBody>
          <a:bodyPr>
            <a:noAutofit/>
          </a:bodyPr>
          <a:lstStyle/>
          <a:p>
            <a:pPr eaLnBrk="1" hangingPunct="1"/>
            <a:r>
              <a:rPr lang="en-US" sz="2000" dirty="0" smtClean="0"/>
              <a:t>Supporting the Sports is the PIET slogan to create an atmosphere of work life balance. This is what resulted into inter-departmental foot ball match.</a:t>
            </a:r>
          </a:p>
          <a:p>
            <a:pPr eaLnBrk="1" hangingPunct="1"/>
            <a:endParaRPr lang="en-US" sz="2000" dirty="0" smtClean="0"/>
          </a:p>
          <a:p>
            <a:pPr algn="ctr" eaLnBrk="1" hangingPunct="1"/>
            <a:r>
              <a:rPr lang="en-US" sz="2000" dirty="0" smtClean="0"/>
              <a:t>Watch the jury sitting on judgment.</a:t>
            </a:r>
          </a:p>
        </p:txBody>
      </p:sp>
      <p:pic>
        <p:nvPicPr>
          <p:cNvPr id="10244" name="Content Placeholder 6" descr="IMG-20190205-WA0055.jpg"/>
          <p:cNvPicPr>
            <a:picLocks noGrp="1" noChangeAspect="1"/>
          </p:cNvPicPr>
          <p:nvPr>
            <p:ph idx="1"/>
          </p:nvPr>
        </p:nvPicPr>
        <p:blipFill>
          <a:blip r:embed="rId2" cstate="print"/>
          <a:srcRect/>
          <a:stretch>
            <a:fillRect/>
          </a:stretch>
        </p:blipFill>
        <p:spPr>
          <a:xfrm>
            <a:off x="1447799" y="152400"/>
            <a:ext cx="5948219" cy="39624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3050"/>
            <a:ext cx="8305800" cy="717550"/>
          </a:xfrm>
        </p:spPr>
        <p:txBody>
          <a:bodyPr/>
          <a:lstStyle/>
          <a:p>
            <a:pPr algn="ctr" eaLnBrk="1" hangingPunct="1"/>
            <a:r>
              <a:rPr lang="en-US" sz="3200" dirty="0" smtClean="0"/>
              <a:t>Second Semi-finals Between BBA vs. ASH</a:t>
            </a:r>
          </a:p>
        </p:txBody>
      </p:sp>
      <p:sp>
        <p:nvSpPr>
          <p:cNvPr id="11267" name="Text Placeholder 3"/>
          <p:cNvSpPr>
            <a:spLocks noGrp="1"/>
          </p:cNvSpPr>
          <p:nvPr>
            <p:ph type="body" sz="half" idx="2"/>
          </p:nvPr>
        </p:nvSpPr>
        <p:spPr>
          <a:xfrm>
            <a:off x="457200" y="1435101"/>
            <a:ext cx="8229600" cy="1231899"/>
          </a:xfrm>
        </p:spPr>
        <p:txBody>
          <a:bodyPr>
            <a:normAutofit/>
          </a:bodyPr>
          <a:lstStyle/>
          <a:p>
            <a:pPr algn="ctr" eaLnBrk="1" hangingPunct="1"/>
            <a:r>
              <a:rPr lang="en-US" sz="2000" dirty="0" err="1" smtClean="0"/>
              <a:t>HODs</a:t>
            </a:r>
            <a:r>
              <a:rPr lang="en-US" sz="2000" dirty="0" smtClean="0"/>
              <a:t>, Faculty members and other players posing for a photograph before action.</a:t>
            </a:r>
          </a:p>
        </p:txBody>
      </p:sp>
      <p:pic>
        <p:nvPicPr>
          <p:cNvPr id="11268" name="Content Placeholder 6" descr="IMG-20190205-WA0039.jpg"/>
          <p:cNvPicPr>
            <a:picLocks noGrp="1" noChangeAspect="1"/>
          </p:cNvPicPr>
          <p:nvPr>
            <p:ph idx="1"/>
          </p:nvPr>
        </p:nvPicPr>
        <p:blipFill>
          <a:blip r:embed="rId2" cstate="print"/>
          <a:srcRect/>
          <a:stretch>
            <a:fillRect/>
          </a:stretch>
        </p:blipFill>
        <p:spPr>
          <a:xfrm>
            <a:off x="1142821" y="2133600"/>
            <a:ext cx="6781979" cy="41148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en-US" smtClean="0"/>
          </a:p>
        </p:txBody>
      </p:sp>
      <p:pic>
        <p:nvPicPr>
          <p:cNvPr id="12291" name="Content Placeholder 4" descr="IMG-20190205-WA0048.jpg"/>
          <p:cNvPicPr>
            <a:picLocks noGrp="1" noChangeAspect="1"/>
          </p:cNvPicPr>
          <p:nvPr>
            <p:ph idx="1"/>
          </p:nvPr>
        </p:nvPicPr>
        <p:blipFill>
          <a:blip r:embed="rId2" cstate="print"/>
          <a:srcRect/>
          <a:stretch>
            <a:fillRect/>
          </a:stretch>
        </p:blipFill>
        <p:spPr>
          <a:xfrm>
            <a:off x="1981200" y="457200"/>
            <a:ext cx="5948219" cy="3962400"/>
          </a:xfrm>
        </p:spPr>
      </p:pic>
      <p:sp>
        <p:nvSpPr>
          <p:cNvPr id="12292" name="Text Placeholder 3"/>
          <p:cNvSpPr>
            <a:spLocks noGrp="1"/>
          </p:cNvSpPr>
          <p:nvPr>
            <p:ph type="body" sz="half" idx="2"/>
          </p:nvPr>
        </p:nvSpPr>
        <p:spPr>
          <a:xfrm>
            <a:off x="457200" y="5181600"/>
            <a:ext cx="8534400" cy="944563"/>
          </a:xfrm>
        </p:spPr>
        <p:txBody>
          <a:bodyPr>
            <a:normAutofit/>
          </a:bodyPr>
          <a:lstStyle/>
          <a:p>
            <a:pPr algn="ctr" eaLnBrk="1" hangingPunct="1"/>
            <a:r>
              <a:rPr lang="en-US" sz="2000" dirty="0" smtClean="0"/>
              <a:t>Dr. Yoginder Kataria delivering final instructions before the first kick.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Maestros 2K19</a:t>
            </a:r>
          </a:p>
        </p:txBody>
      </p:sp>
      <p:sp>
        <p:nvSpPr>
          <p:cNvPr id="13315" name="Content Placeholder 2"/>
          <p:cNvSpPr>
            <a:spLocks noGrp="1"/>
          </p:cNvSpPr>
          <p:nvPr>
            <p:ph idx="1"/>
          </p:nvPr>
        </p:nvSpPr>
        <p:spPr/>
        <p:txBody>
          <a:bodyPr/>
          <a:lstStyle/>
          <a:p>
            <a:pPr eaLnBrk="1" hangingPunct="1"/>
            <a:r>
              <a:rPr lang="en-US" dirty="0" smtClean="0"/>
              <a:t>The most exciting annual function of PIET was </a:t>
            </a:r>
            <a:r>
              <a:rPr lang="en-US" dirty="0" err="1" smtClean="0"/>
              <a:t>organised</a:t>
            </a:r>
            <a:r>
              <a:rPr lang="en-US" dirty="0" smtClean="0"/>
              <a:t> from 8</a:t>
            </a:r>
            <a:r>
              <a:rPr lang="en-US" baseline="30000" dirty="0" smtClean="0"/>
              <a:t>th</a:t>
            </a:r>
            <a:r>
              <a:rPr lang="en-US" dirty="0" smtClean="0"/>
              <a:t> to 10</a:t>
            </a:r>
            <a:r>
              <a:rPr lang="en-US" baseline="30000" dirty="0" smtClean="0"/>
              <a:t>th</a:t>
            </a:r>
            <a:r>
              <a:rPr lang="en-US" dirty="0" smtClean="0"/>
              <a:t> Feb.</a:t>
            </a:r>
          </a:p>
          <a:p>
            <a:pPr eaLnBrk="1" hangingPunct="1"/>
            <a:r>
              <a:rPr lang="en-US" dirty="0" smtClean="0"/>
              <a:t>As usual there were so many events ending with ‘Star Night’.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381000"/>
          <a:ext cx="7543800" cy="838200"/>
        </p:xfrm>
        <a:graphic>
          <a:graphicData uri="http://schemas.openxmlformats.org/drawingml/2006/table">
            <a:tbl>
              <a:tblPr/>
              <a:tblGrid>
                <a:gridCol w="2938802"/>
                <a:gridCol w="2938802"/>
                <a:gridCol w="1666196"/>
              </a:tblGrid>
              <a:tr h="838200">
                <a:tc>
                  <a:txBody>
                    <a:bodyPr/>
                    <a:lstStyle/>
                    <a:p>
                      <a:pPr algn="l" fontAlgn="b"/>
                      <a:r>
                        <a:rPr lang="en-US" sz="2000" b="1" i="0" u="none" strike="noStrike" dirty="0" err="1">
                          <a:solidFill>
                            <a:schemeClr val="tx1"/>
                          </a:solidFill>
                          <a:latin typeface="Times New Roman" pitchFamily="18" charset="0"/>
                          <a:cs typeface="Times New Roman" pitchFamily="18" charset="0"/>
                        </a:rPr>
                        <a:t>Navrang</a:t>
                      </a:r>
                      <a:r>
                        <a:rPr lang="en-US" sz="2000" b="1" i="0" u="none" strike="noStrike" dirty="0">
                          <a:solidFill>
                            <a:schemeClr val="tx1"/>
                          </a:solidFill>
                          <a:latin typeface="Times New Roman" pitchFamily="18" charset="0"/>
                          <a:cs typeface="Times New Roman" pitchFamily="18" charset="0"/>
                        </a:rPr>
                        <a:t> - </a:t>
                      </a:r>
                      <a:r>
                        <a:rPr lang="en-US" sz="2000" b="1" i="0" u="none" strike="noStrike" dirty="0" err="1">
                          <a:solidFill>
                            <a:schemeClr val="tx1"/>
                          </a:solidFill>
                          <a:latin typeface="Times New Roman" pitchFamily="18" charset="0"/>
                          <a:cs typeface="Times New Roman" pitchFamily="18" charset="0"/>
                        </a:rPr>
                        <a:t>Naye</a:t>
                      </a:r>
                      <a:r>
                        <a:rPr lang="en-US" sz="2000" b="1" i="0" u="none" strike="noStrike" dirty="0">
                          <a:solidFill>
                            <a:schemeClr val="tx1"/>
                          </a:solidFill>
                          <a:latin typeface="Times New Roman" pitchFamily="18" charset="0"/>
                          <a:cs typeface="Times New Roman" pitchFamily="18" charset="0"/>
                        </a:rPr>
                        <a:t> </a:t>
                      </a:r>
                      <a:r>
                        <a:rPr lang="en-US" sz="2000" b="1" i="0" u="none" strike="noStrike" dirty="0" err="1">
                          <a:solidFill>
                            <a:schemeClr val="tx1"/>
                          </a:solidFill>
                          <a:latin typeface="Times New Roman" pitchFamily="18" charset="0"/>
                          <a:cs typeface="Times New Roman" pitchFamily="18" charset="0"/>
                        </a:rPr>
                        <a:t>Saal</a:t>
                      </a:r>
                      <a:r>
                        <a:rPr lang="en-US" sz="2000" b="1" i="0" u="none" strike="noStrike" dirty="0">
                          <a:solidFill>
                            <a:schemeClr val="tx1"/>
                          </a:solidFill>
                          <a:latin typeface="Times New Roman" pitchFamily="18" charset="0"/>
                          <a:cs typeface="Times New Roman" pitchFamily="18" charset="0"/>
                        </a:rPr>
                        <a:t> </a:t>
                      </a:r>
                      <a:r>
                        <a:rPr lang="en-US" sz="2000" b="1" i="0" u="none" strike="noStrike" dirty="0" err="1">
                          <a:solidFill>
                            <a:schemeClr val="tx1"/>
                          </a:solidFill>
                          <a:latin typeface="Times New Roman" pitchFamily="18" charset="0"/>
                          <a:cs typeface="Times New Roman" pitchFamily="18" charset="0"/>
                        </a:rPr>
                        <a:t>ki</a:t>
                      </a:r>
                      <a:r>
                        <a:rPr lang="en-US" sz="2000" b="1" i="0" u="none" strike="noStrike" dirty="0">
                          <a:solidFill>
                            <a:schemeClr val="tx1"/>
                          </a:solidFill>
                          <a:latin typeface="Times New Roman" pitchFamily="18" charset="0"/>
                          <a:cs typeface="Times New Roman" pitchFamily="18" charset="0"/>
                        </a:rPr>
                        <a:t> </a:t>
                      </a:r>
                      <a:r>
                        <a:rPr lang="en-US" sz="2000" b="1" i="0" u="none" strike="noStrike" dirty="0" err="1">
                          <a:solidFill>
                            <a:schemeClr val="tx1"/>
                          </a:solidFill>
                          <a:latin typeface="Times New Roman" pitchFamily="18" charset="0"/>
                          <a:cs typeface="Times New Roman" pitchFamily="18" charset="0"/>
                        </a:rPr>
                        <a:t>shuruat</a:t>
                      </a:r>
                      <a:r>
                        <a:rPr lang="en-US" sz="2000" b="1" i="0" u="none" strike="noStrike" dirty="0">
                          <a:solidFill>
                            <a:schemeClr val="tx1"/>
                          </a:solidFill>
                          <a:latin typeface="Times New Roman" pitchFamily="18" charset="0"/>
                          <a:cs typeface="Times New Roman" pitchFamily="18" charset="0"/>
                        </a:rPr>
                        <a:t> </a:t>
                      </a:r>
                      <a:r>
                        <a:rPr lang="en-US" sz="2000" b="1" i="0" u="none" strike="noStrike" dirty="0" err="1">
                          <a:solidFill>
                            <a:schemeClr val="tx1"/>
                          </a:solidFill>
                          <a:latin typeface="Times New Roman" pitchFamily="18" charset="0"/>
                          <a:cs typeface="Times New Roman" pitchFamily="18" charset="0"/>
                        </a:rPr>
                        <a:t>rango</a:t>
                      </a:r>
                      <a:r>
                        <a:rPr lang="en-US" sz="2000" b="1" i="0" u="none" strike="noStrike" dirty="0">
                          <a:solidFill>
                            <a:schemeClr val="tx1"/>
                          </a:solidFill>
                          <a:latin typeface="Times New Roman" pitchFamily="18" charset="0"/>
                          <a:cs typeface="Times New Roman" pitchFamily="18" charset="0"/>
                        </a:rPr>
                        <a:t> </a:t>
                      </a:r>
                      <a:r>
                        <a:rPr lang="en-US" sz="2000" b="1" i="0" u="none" strike="noStrike" dirty="0" err="1">
                          <a:solidFill>
                            <a:schemeClr val="tx1"/>
                          </a:solidFill>
                          <a:latin typeface="Times New Roman" pitchFamily="18" charset="0"/>
                          <a:cs typeface="Times New Roman" pitchFamily="18" charset="0"/>
                        </a:rPr>
                        <a:t>ke</a:t>
                      </a:r>
                      <a:r>
                        <a:rPr lang="en-US" sz="2000" b="1" i="0" u="none" strike="noStrike" dirty="0">
                          <a:solidFill>
                            <a:schemeClr val="tx1"/>
                          </a:solidFill>
                          <a:latin typeface="Times New Roman" pitchFamily="18" charset="0"/>
                          <a:cs typeface="Times New Roman" pitchFamily="18" charset="0"/>
                        </a:rPr>
                        <a:t> </a:t>
                      </a:r>
                      <a:r>
                        <a:rPr lang="en-US" sz="2000" b="1" i="0" u="none" strike="noStrike" dirty="0" err="1">
                          <a:solidFill>
                            <a:schemeClr val="tx1"/>
                          </a:solidFill>
                          <a:latin typeface="Times New Roman" pitchFamily="18" charset="0"/>
                          <a:cs typeface="Times New Roman" pitchFamily="18" charset="0"/>
                        </a:rPr>
                        <a:t>sath</a:t>
                      </a:r>
                      <a:endParaRPr lang="en-US" sz="2000" b="1" i="0" u="none" strike="noStrike" dirty="0">
                        <a:solidFill>
                          <a:schemeClr val="tx1"/>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dirty="0" smtClean="0">
                          <a:solidFill>
                            <a:schemeClr val="tx1"/>
                          </a:solidFill>
                          <a:latin typeface="Times New Roman" pitchFamily="18" charset="0"/>
                          <a:cs typeface="Times New Roman" pitchFamily="18" charset="0"/>
                        </a:rPr>
                        <a:t>2</a:t>
                      </a:r>
                      <a:r>
                        <a:rPr lang="en-US" sz="2000" b="1" i="0" u="none" strike="noStrike" baseline="30000" dirty="0" smtClean="0">
                          <a:solidFill>
                            <a:schemeClr val="tx1"/>
                          </a:solidFill>
                          <a:latin typeface="Times New Roman" pitchFamily="18" charset="0"/>
                          <a:cs typeface="Times New Roman" pitchFamily="18" charset="0"/>
                        </a:rPr>
                        <a:t>nd</a:t>
                      </a:r>
                      <a:r>
                        <a:rPr lang="en-US" sz="2000" b="1" i="0" u="none" strike="noStrike" dirty="0" smtClean="0">
                          <a:solidFill>
                            <a:schemeClr val="tx1"/>
                          </a:solidFill>
                          <a:latin typeface="Times New Roman" pitchFamily="18" charset="0"/>
                          <a:cs typeface="Times New Roman" pitchFamily="18" charset="0"/>
                        </a:rPr>
                        <a:t> Position</a:t>
                      </a:r>
                      <a:endParaRPr lang="en-US" sz="2000" b="1" i="0" u="none" strike="noStrike" dirty="0">
                        <a:solidFill>
                          <a:schemeClr val="tx1"/>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dirty="0" smtClean="0">
                          <a:solidFill>
                            <a:schemeClr val="tx1"/>
                          </a:solidFill>
                          <a:latin typeface="Times New Roman" pitchFamily="18" charset="0"/>
                          <a:cs typeface="Times New Roman" pitchFamily="18" charset="0"/>
                        </a:rPr>
                        <a:t>Ashima and </a:t>
                      </a:r>
                      <a:r>
                        <a:rPr lang="en-US" sz="2000" b="1" i="0" u="none" strike="noStrike" dirty="0">
                          <a:solidFill>
                            <a:schemeClr val="tx1"/>
                          </a:solidFill>
                          <a:latin typeface="Times New Roman" pitchFamily="18" charset="0"/>
                          <a:cs typeface="Times New Roman" pitchFamily="18" charset="0"/>
                        </a:rPr>
                        <a:t/>
                      </a:r>
                      <a:br>
                        <a:rPr lang="en-US" sz="2000" b="1" i="0" u="none" strike="noStrike" dirty="0">
                          <a:solidFill>
                            <a:schemeClr val="tx1"/>
                          </a:solidFill>
                          <a:latin typeface="Times New Roman" pitchFamily="18" charset="0"/>
                          <a:cs typeface="Times New Roman" pitchFamily="18" charset="0"/>
                        </a:rPr>
                      </a:br>
                      <a:r>
                        <a:rPr lang="en-US" sz="2000" b="1" i="0" u="none" strike="noStrike" dirty="0" err="1">
                          <a:solidFill>
                            <a:schemeClr val="tx1"/>
                          </a:solidFill>
                          <a:latin typeface="Times New Roman" pitchFamily="18" charset="0"/>
                          <a:cs typeface="Times New Roman" pitchFamily="18" charset="0"/>
                        </a:rPr>
                        <a:t>Radhika</a:t>
                      </a:r>
                      <a:endParaRPr lang="en-US" sz="2000" b="1" i="0" u="none" strike="noStrike" dirty="0">
                        <a:solidFill>
                          <a:schemeClr val="tx1"/>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pic>
        <p:nvPicPr>
          <p:cNvPr id="2050" name="Picture 2" descr="C:\Users\piet\Downloads\ashimaradhikaurvashi (1)\IMG-20190227-WA0036.jpg"/>
          <p:cNvPicPr>
            <a:picLocks noChangeAspect="1" noChangeArrowheads="1"/>
          </p:cNvPicPr>
          <p:nvPr/>
        </p:nvPicPr>
        <p:blipFill>
          <a:blip r:embed="rId2" cstate="print"/>
          <a:srcRect/>
          <a:stretch>
            <a:fillRect/>
          </a:stretch>
        </p:blipFill>
        <p:spPr bwMode="auto">
          <a:xfrm>
            <a:off x="533400" y="1752600"/>
            <a:ext cx="3048000" cy="4453698"/>
          </a:xfrm>
          <a:prstGeom prst="rect">
            <a:avLst/>
          </a:prstGeom>
          <a:noFill/>
        </p:spPr>
      </p:pic>
      <p:pic>
        <p:nvPicPr>
          <p:cNvPr id="2051" name="Picture 3" descr="C:\Users\piet\Downloads\ashimaradhikaurvashi (1)\IMG-20190227-WA0035.jpg"/>
          <p:cNvPicPr>
            <a:picLocks noChangeAspect="1" noChangeArrowheads="1"/>
          </p:cNvPicPr>
          <p:nvPr/>
        </p:nvPicPr>
        <p:blipFill>
          <a:blip r:embed="rId3" cstate="print"/>
          <a:srcRect/>
          <a:stretch>
            <a:fillRect/>
          </a:stretch>
        </p:blipFill>
        <p:spPr bwMode="auto">
          <a:xfrm>
            <a:off x="4648200" y="1524000"/>
            <a:ext cx="3657600" cy="4876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00" y="381000"/>
          <a:ext cx="7772401" cy="1905000"/>
        </p:xfrm>
        <a:graphic>
          <a:graphicData uri="http://schemas.openxmlformats.org/drawingml/2006/table">
            <a:tbl>
              <a:tblPr/>
              <a:tblGrid>
                <a:gridCol w="3027857"/>
                <a:gridCol w="3027857"/>
                <a:gridCol w="1716687"/>
              </a:tblGrid>
              <a:tr h="836341">
                <a:tc rowSpan="2">
                  <a:txBody>
                    <a:bodyPr/>
                    <a:lstStyle/>
                    <a:p>
                      <a:pPr algn="l" fontAlgn="b"/>
                      <a:r>
                        <a:rPr lang="en-US" sz="2800" b="1" i="1" u="none" strike="noStrike" dirty="0">
                          <a:solidFill>
                            <a:schemeClr val="tx1"/>
                          </a:solidFill>
                          <a:latin typeface="Calibri"/>
                        </a:rPr>
                        <a:t> Food Carnival</a:t>
                      </a:r>
                    </a:p>
                    <a:p>
                      <a:pPr algn="l" fontAlgn="b"/>
                      <a:r>
                        <a:rPr lang="en-US" sz="2800" b="1" i="1" u="none" strike="noStrike" dirty="0">
                          <a:solidFill>
                            <a:schemeClr val="tx1"/>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1" i="1" u="none" strike="noStrike" dirty="0" smtClean="0">
                          <a:solidFill>
                            <a:schemeClr val="tx1"/>
                          </a:solidFill>
                          <a:latin typeface="Calibri"/>
                        </a:rPr>
                        <a:t>2</a:t>
                      </a:r>
                      <a:r>
                        <a:rPr lang="en-US" sz="2800" b="1" i="1" u="none" strike="noStrike" baseline="30000" dirty="0" smtClean="0">
                          <a:solidFill>
                            <a:schemeClr val="tx1"/>
                          </a:solidFill>
                          <a:latin typeface="Calibri"/>
                        </a:rPr>
                        <a:t>nd</a:t>
                      </a:r>
                      <a:r>
                        <a:rPr lang="en-US" sz="2800" b="1" i="1" u="none" strike="noStrike" dirty="0" smtClean="0">
                          <a:solidFill>
                            <a:schemeClr val="tx1"/>
                          </a:solidFill>
                          <a:latin typeface="+mn-lt"/>
                        </a:rPr>
                        <a:t>  Position</a:t>
                      </a:r>
                      <a:endParaRPr lang="en-US" sz="2800" b="1" i="1"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dirty="0"/>
                        <a:t>Tanya Goel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068659">
                <a:tc vMerge="1">
                  <a:txBody>
                    <a:bodyPr/>
                    <a:lstStyle/>
                    <a:p>
                      <a:pPr algn="l" fontAlgn="b"/>
                      <a:endParaRPr lang="en-US" sz="2800" b="1" i="1"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1" i="1" u="none" strike="noStrike" dirty="0" smtClean="0">
                          <a:solidFill>
                            <a:schemeClr val="tx1"/>
                          </a:solidFill>
                          <a:latin typeface="Calibri"/>
                        </a:rPr>
                        <a:t>3</a:t>
                      </a:r>
                      <a:r>
                        <a:rPr lang="en-US" sz="2800" b="1" i="1" u="none" strike="noStrike" baseline="30000" dirty="0" smtClean="0">
                          <a:solidFill>
                            <a:schemeClr val="tx1"/>
                          </a:solidFill>
                          <a:latin typeface="Calibri"/>
                        </a:rPr>
                        <a:t>rd</a:t>
                      </a:r>
                      <a:r>
                        <a:rPr lang="en-US" sz="2800" b="1" i="1" u="none" strike="noStrike" dirty="0" smtClean="0">
                          <a:solidFill>
                            <a:schemeClr val="tx1"/>
                          </a:solidFill>
                          <a:latin typeface="+mn-lt"/>
                        </a:rPr>
                        <a:t>  Position</a:t>
                      </a:r>
                      <a:endParaRPr lang="en-US" sz="2800" b="1" i="1"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dirty="0" err="1" smtClean="0"/>
                        <a:t>Urvashi</a:t>
                      </a:r>
                      <a:r>
                        <a:rPr lang="en-US" sz="2400" dirty="0" smtClean="0"/>
                        <a:t> and</a:t>
                      </a:r>
                      <a:r>
                        <a:rPr lang="en-US" sz="2400" dirty="0"/>
                        <a:t/>
                      </a:r>
                      <a:br>
                        <a:rPr lang="en-US" sz="2400" dirty="0"/>
                      </a:br>
                      <a:r>
                        <a:rPr lang="en-US" sz="2400" dirty="0" err="1"/>
                        <a:t>Himani</a:t>
                      </a:r>
                      <a:endParaRPr lang="en-US" sz="2400"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pic>
        <p:nvPicPr>
          <p:cNvPr id="1026" name="Picture 2" descr="C:\Users\piet\Downloads\ashimaradhikaurvashi (1)\IMG-20190227-WA0030.jpg"/>
          <p:cNvPicPr>
            <a:picLocks noChangeAspect="1" noChangeArrowheads="1"/>
          </p:cNvPicPr>
          <p:nvPr/>
        </p:nvPicPr>
        <p:blipFill>
          <a:blip r:embed="rId2" cstate="print"/>
          <a:srcRect/>
          <a:stretch>
            <a:fillRect/>
          </a:stretch>
        </p:blipFill>
        <p:spPr bwMode="auto">
          <a:xfrm>
            <a:off x="381000" y="2438400"/>
            <a:ext cx="2590799" cy="4191000"/>
          </a:xfrm>
          <a:prstGeom prst="rect">
            <a:avLst/>
          </a:prstGeom>
          <a:noFill/>
        </p:spPr>
      </p:pic>
      <p:pic>
        <p:nvPicPr>
          <p:cNvPr id="1027" name="Picture 3" descr="C:\Users\piet\Downloads\ashimaradhikaurvashi (1)\IMG-20190227-WA0032.jpg"/>
          <p:cNvPicPr>
            <a:picLocks noChangeAspect="1" noChangeArrowheads="1"/>
          </p:cNvPicPr>
          <p:nvPr/>
        </p:nvPicPr>
        <p:blipFill>
          <a:blip r:embed="rId3" cstate="print"/>
          <a:srcRect/>
          <a:stretch>
            <a:fillRect/>
          </a:stretch>
        </p:blipFill>
        <p:spPr bwMode="auto">
          <a:xfrm>
            <a:off x="3226522" y="2895600"/>
            <a:ext cx="5917478" cy="280511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 walk</a:t>
            </a:r>
            <a:endParaRPr lang="en-US" dirty="0"/>
          </a:p>
        </p:txBody>
      </p:sp>
      <p:sp>
        <p:nvSpPr>
          <p:cNvPr id="3" name="Content Placeholder 2"/>
          <p:cNvSpPr>
            <a:spLocks noGrp="1"/>
          </p:cNvSpPr>
          <p:nvPr>
            <p:ph idx="1"/>
          </p:nvPr>
        </p:nvSpPr>
        <p:spPr>
          <a:xfrm>
            <a:off x="381000" y="1600200"/>
            <a:ext cx="8305800" cy="4953000"/>
          </a:xfrm>
        </p:spPr>
        <p:txBody>
          <a:bodyPr>
            <a:normAutofit/>
          </a:bodyPr>
          <a:lstStyle/>
          <a:p>
            <a:r>
              <a:rPr lang="en-US" dirty="0" err="1" smtClean="0"/>
              <a:t>Lavisha</a:t>
            </a:r>
            <a:endParaRPr lang="en-US" dirty="0" smtClean="0"/>
          </a:p>
          <a:p>
            <a:r>
              <a:rPr lang="en-US" dirty="0" smtClean="0"/>
              <a:t>Shine</a:t>
            </a:r>
          </a:p>
          <a:p>
            <a:r>
              <a:rPr lang="en-US" dirty="0" err="1" smtClean="0"/>
              <a:t>Vanshika</a:t>
            </a:r>
            <a:endParaRPr lang="en-US" dirty="0" smtClean="0"/>
          </a:p>
          <a:p>
            <a:r>
              <a:rPr lang="en-US" dirty="0" err="1" smtClean="0"/>
              <a:t>Diksha</a:t>
            </a:r>
            <a:endParaRPr lang="en-US" dirty="0" smtClean="0"/>
          </a:p>
          <a:p>
            <a:r>
              <a:rPr lang="en-US" dirty="0" err="1" smtClean="0"/>
              <a:t>Arvind</a:t>
            </a:r>
            <a:endParaRPr lang="en-US" dirty="0" smtClean="0"/>
          </a:p>
          <a:p>
            <a:r>
              <a:rPr lang="en-US" dirty="0" err="1" smtClean="0"/>
              <a:t>Anchal</a:t>
            </a:r>
            <a:endParaRPr lang="en-US" dirty="0" smtClean="0"/>
          </a:p>
          <a:p>
            <a:r>
              <a:rPr lang="en-US" dirty="0" err="1" smtClean="0"/>
              <a:t>Aman</a:t>
            </a:r>
            <a:endParaRPr lang="en-US" dirty="0" smtClean="0"/>
          </a:p>
          <a:p>
            <a:r>
              <a:rPr lang="en-US" dirty="0" err="1" smtClean="0"/>
              <a:t>Hardik</a:t>
            </a: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piet\Downloads\rampwalk\IMG-20190312-WA0018.jpg"/>
          <p:cNvPicPr>
            <a:picLocks noChangeAspect="1" noChangeArrowheads="1"/>
          </p:cNvPicPr>
          <p:nvPr/>
        </p:nvPicPr>
        <p:blipFill>
          <a:blip r:embed="rId2" cstate="print"/>
          <a:srcRect/>
          <a:stretch>
            <a:fillRect/>
          </a:stretch>
        </p:blipFill>
        <p:spPr bwMode="auto">
          <a:xfrm>
            <a:off x="0" y="0"/>
            <a:ext cx="5810037" cy="3505200"/>
          </a:xfrm>
          <a:prstGeom prst="rect">
            <a:avLst/>
          </a:prstGeom>
          <a:noFill/>
        </p:spPr>
      </p:pic>
      <p:pic>
        <p:nvPicPr>
          <p:cNvPr id="1027" name="Picture 3" descr="C:\Users\piet\Downloads\rampwalk\IMG-20190312-WA0019.jpg"/>
          <p:cNvPicPr>
            <a:picLocks noChangeAspect="1" noChangeArrowheads="1"/>
          </p:cNvPicPr>
          <p:nvPr/>
        </p:nvPicPr>
        <p:blipFill>
          <a:blip r:embed="rId3" cstate="print"/>
          <a:srcRect/>
          <a:stretch>
            <a:fillRect/>
          </a:stretch>
        </p:blipFill>
        <p:spPr bwMode="auto">
          <a:xfrm>
            <a:off x="5791200" y="0"/>
            <a:ext cx="3352800" cy="6858000"/>
          </a:xfrm>
          <a:prstGeom prst="rect">
            <a:avLst/>
          </a:prstGeom>
          <a:noFill/>
        </p:spPr>
      </p:pic>
      <p:pic>
        <p:nvPicPr>
          <p:cNvPr id="1028" name="Picture 4" descr="C:\Users\piet\Downloads\rampwalk\IMG-20190312-WA0020.jpg"/>
          <p:cNvPicPr>
            <a:picLocks noChangeAspect="1" noChangeArrowheads="1"/>
          </p:cNvPicPr>
          <p:nvPr/>
        </p:nvPicPr>
        <p:blipFill>
          <a:blip r:embed="rId4" cstate="print"/>
          <a:srcRect/>
          <a:stretch>
            <a:fillRect/>
          </a:stretch>
        </p:blipFill>
        <p:spPr bwMode="auto">
          <a:xfrm>
            <a:off x="-1" y="3505200"/>
            <a:ext cx="5943601" cy="3352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srcRect/>
          <a:stretch>
            <a:fillRect/>
          </a:stretch>
        </p:blipFill>
        <p:spPr bwMode="auto">
          <a:xfrm>
            <a:off x="0" y="-381000"/>
            <a:ext cx="9144000" cy="7239000"/>
          </a:xfrm>
          <a:prstGeom prst="rect">
            <a:avLst/>
          </a:prstGeom>
          <a:noFill/>
          <a:ln w="9525">
            <a:noFill/>
            <a:miter lim="800000"/>
            <a:headEnd/>
            <a:tailEnd/>
          </a:ln>
        </p:spPr>
      </p:pic>
      <p:sp>
        <p:nvSpPr>
          <p:cNvPr id="3075" name="Content Placeholder 4"/>
          <p:cNvSpPr>
            <a:spLocks noGrp="1"/>
          </p:cNvSpPr>
          <p:nvPr>
            <p:ph idx="1"/>
          </p:nvPr>
        </p:nvSpPr>
        <p:spPr>
          <a:xfrm>
            <a:off x="228600" y="0"/>
            <a:ext cx="8229600" cy="715963"/>
          </a:xfrm>
        </p:spPr>
        <p:txBody>
          <a:bodyPr rtlCol="0">
            <a:noAutofit/>
          </a:bodyPr>
          <a:lstStyle/>
          <a:p>
            <a:pPr eaLnBrk="1" fontAlgn="auto" hangingPunct="1">
              <a:spcAft>
                <a:spcPts val="0"/>
              </a:spcAft>
              <a:defRPr/>
            </a:pPr>
            <a:r>
              <a:rPr lang="en-US" sz="4400" b="1" i="1" dirty="0" smtClean="0">
                <a:latin typeface=".VnArabiaH" pitchFamily="34" charset="0"/>
              </a:rPr>
              <a:t>VOLUME  5 ISSUE  8</a:t>
            </a:r>
          </a:p>
        </p:txBody>
      </p:sp>
      <p:sp>
        <p:nvSpPr>
          <p:cNvPr id="3076" name="TextBox 3"/>
          <p:cNvSpPr txBox="1">
            <a:spLocks noChangeArrowheads="1"/>
          </p:cNvSpPr>
          <p:nvPr/>
        </p:nvSpPr>
        <p:spPr bwMode="auto">
          <a:xfrm>
            <a:off x="1752600" y="762000"/>
            <a:ext cx="8582025" cy="646113"/>
          </a:xfrm>
          <a:prstGeom prst="rect">
            <a:avLst/>
          </a:prstGeom>
          <a:noFill/>
          <a:ln w="9525">
            <a:noFill/>
            <a:miter lim="800000"/>
            <a:headEnd/>
            <a:tailEnd/>
          </a:ln>
        </p:spPr>
        <p:txBody>
          <a:bodyPr>
            <a:spAutoFit/>
          </a:bodyPr>
          <a:lstStyle/>
          <a:p>
            <a:pPr algn="ctr"/>
            <a:r>
              <a:rPr lang="en-US" sz="3600" b="1" dirty="0" smtClean="0">
                <a:solidFill>
                  <a:srgbClr val="C00000"/>
                </a:solidFill>
                <a:latin typeface=".VnTifani Heavy" pitchFamily="34" charset="0"/>
              </a:rPr>
              <a:t>February Issue</a:t>
            </a:r>
            <a:endParaRPr lang="en-US" sz="3600" b="1" dirty="0">
              <a:solidFill>
                <a:srgbClr val="C00000"/>
              </a:solidFill>
              <a:latin typeface=".VnTifani Heavy"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piet\Downloads\rampwalk\IMG-20190312-WA0021.jpg"/>
          <p:cNvPicPr>
            <a:picLocks noChangeAspect="1" noChangeArrowheads="1"/>
          </p:cNvPicPr>
          <p:nvPr/>
        </p:nvPicPr>
        <p:blipFill>
          <a:blip r:embed="rId2" cstate="print"/>
          <a:srcRect/>
          <a:stretch>
            <a:fillRect/>
          </a:stretch>
        </p:blipFill>
        <p:spPr bwMode="auto">
          <a:xfrm flipH="1">
            <a:off x="0" y="914400"/>
            <a:ext cx="4343400" cy="4495800"/>
          </a:xfrm>
          <a:prstGeom prst="rect">
            <a:avLst/>
          </a:prstGeom>
          <a:noFill/>
        </p:spPr>
      </p:pic>
      <p:pic>
        <p:nvPicPr>
          <p:cNvPr id="2051" name="Picture 3" descr="C:\Users\piet\Downloads\rampwalk\IMG-20190312-WA0022.jpg"/>
          <p:cNvPicPr>
            <a:picLocks noChangeAspect="1" noChangeArrowheads="1"/>
          </p:cNvPicPr>
          <p:nvPr/>
        </p:nvPicPr>
        <p:blipFill>
          <a:blip r:embed="rId3" cstate="print"/>
          <a:srcRect/>
          <a:stretch>
            <a:fillRect/>
          </a:stretch>
        </p:blipFill>
        <p:spPr bwMode="auto">
          <a:xfrm>
            <a:off x="4572000" y="381000"/>
            <a:ext cx="4113192" cy="6172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dirty="0" smtClean="0"/>
              <a:t>Industrial Visit</a:t>
            </a:r>
            <a:endParaRPr lang="en-US" dirty="0"/>
          </a:p>
        </p:txBody>
      </p:sp>
      <p:sp>
        <p:nvSpPr>
          <p:cNvPr id="3" name="Subtitle 2"/>
          <p:cNvSpPr>
            <a:spLocks noGrp="1"/>
          </p:cNvSpPr>
          <p:nvPr>
            <p:ph type="subTitle" idx="1"/>
          </p:nvPr>
        </p:nvSpPr>
        <p:spPr>
          <a:xfrm>
            <a:off x="6858000" y="152400"/>
            <a:ext cx="2133600" cy="381000"/>
          </a:xfrm>
        </p:spPr>
        <p:txBody>
          <a:bodyPr>
            <a:normAutofit fontScale="70000" lnSpcReduction="20000"/>
          </a:bodyPr>
          <a:lstStyle/>
          <a:p>
            <a:r>
              <a:rPr lang="en-US" b="1" dirty="0" smtClean="0">
                <a:solidFill>
                  <a:schemeClr val="tx1"/>
                </a:solidFill>
              </a:rPr>
              <a:t>Feb 13, 2019</a:t>
            </a:r>
            <a:endParaRPr lang="en-US" b="1" dirty="0">
              <a:solidFill>
                <a:schemeClr val="tx1"/>
              </a:solidFill>
            </a:endParaRPr>
          </a:p>
        </p:txBody>
      </p:sp>
      <p:sp>
        <p:nvSpPr>
          <p:cNvPr id="4" name="Subtitle 2"/>
          <p:cNvSpPr txBox="1">
            <a:spLocks/>
          </p:cNvSpPr>
          <p:nvPr/>
        </p:nvSpPr>
        <p:spPr>
          <a:xfrm>
            <a:off x="1676400" y="1905000"/>
            <a:ext cx="5791200" cy="1371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NDRI</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a:t>
            </a:r>
            <a:r>
              <a:rPr kumimoji="0" lang="en-US" sz="3200" b="1" i="0" u="none" strike="noStrike" kern="1200" cap="none" spc="0" normalizeH="0" noProof="0" dirty="0" smtClean="0">
                <a:ln>
                  <a:noFill/>
                </a:ln>
                <a:solidFill>
                  <a:schemeClr val="tx1"/>
                </a:solidFill>
                <a:effectLst/>
                <a:uLnTx/>
                <a:uFillTx/>
                <a:latin typeface="+mn-lt"/>
                <a:ea typeface="+mn-ea"/>
                <a:cs typeface="+mn-cs"/>
              </a:rPr>
              <a:t> </a:t>
            </a:r>
            <a:r>
              <a:rPr kumimoji="0" lang="en-US" sz="3200" b="1" i="0" u="none" strike="noStrike" kern="1200" cap="none" spc="0" normalizeH="0" noProof="0" dirty="0" err="1" smtClean="0">
                <a:ln>
                  <a:noFill/>
                </a:ln>
                <a:solidFill>
                  <a:schemeClr val="tx1"/>
                </a:solidFill>
                <a:effectLst/>
                <a:uLnTx/>
                <a:uFillTx/>
                <a:latin typeface="+mn-lt"/>
                <a:ea typeface="+mn-ea"/>
                <a:cs typeface="+mn-cs"/>
              </a:rPr>
              <a:t>KARNAL</a:t>
            </a: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18434" name="Picture 2" descr="Image result for ndri karnal"/>
          <p:cNvPicPr>
            <a:picLocks noChangeAspect="1" noChangeArrowheads="1"/>
          </p:cNvPicPr>
          <p:nvPr/>
        </p:nvPicPr>
        <p:blipFill>
          <a:blip r:embed="rId2" cstate="print"/>
          <a:srcRect/>
          <a:stretch>
            <a:fillRect/>
          </a:stretch>
        </p:blipFill>
        <p:spPr bwMode="auto">
          <a:xfrm>
            <a:off x="3276600" y="2438400"/>
            <a:ext cx="2047875" cy="3248026"/>
          </a:xfrm>
          <a:prstGeom prst="rect">
            <a:avLst/>
          </a:prstGeom>
          <a:noFill/>
        </p:spPr>
      </p:pic>
      <p:sp>
        <p:nvSpPr>
          <p:cNvPr id="6" name="Rectangle 5"/>
          <p:cNvSpPr/>
          <p:nvPr/>
        </p:nvSpPr>
        <p:spPr>
          <a:xfrm>
            <a:off x="2286000" y="5943600"/>
            <a:ext cx="4083169" cy="646331"/>
          </a:xfrm>
          <a:prstGeom prst="rect">
            <a:avLst/>
          </a:prstGeom>
        </p:spPr>
        <p:txBody>
          <a:bodyPr wrap="none">
            <a:spAutoFit/>
          </a:bodyPr>
          <a:lstStyle/>
          <a:p>
            <a:r>
              <a:rPr lang="en-US" dirty="0" smtClean="0"/>
              <a:t>Classes visited BBA 3</a:t>
            </a:r>
            <a:r>
              <a:rPr lang="en-US" baseline="30000" dirty="0" smtClean="0"/>
              <a:t>rd</a:t>
            </a:r>
            <a:r>
              <a:rPr lang="en-US" dirty="0" smtClean="0"/>
              <a:t> year Sec A, B and E</a:t>
            </a:r>
          </a:p>
          <a:p>
            <a:r>
              <a:rPr lang="en-US" smtClean="0"/>
              <a:t>	         BBA 2</a:t>
            </a:r>
            <a:r>
              <a:rPr lang="en-US" baseline="30000" smtClean="0"/>
              <a:t>nd</a:t>
            </a:r>
            <a:r>
              <a:rPr lang="en-US" smtClean="0"/>
              <a:t> year Sec C and D</a:t>
            </a: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304800"/>
            <a:ext cx="8458200" cy="6248400"/>
          </a:xfrm>
        </p:spPr>
        <p:txBody>
          <a:bodyPr>
            <a:normAutofit fontScale="85000" lnSpcReduction="20000"/>
          </a:bodyPr>
          <a:lstStyle/>
          <a:p>
            <a:r>
              <a:rPr lang="en-US" b="1" dirty="0" smtClean="0"/>
              <a:t>Faculty Visited: Dr. Y.S Kataria, Dr. Sangeeta, Mr. Rajesh and Ms. Namita</a:t>
            </a:r>
          </a:p>
          <a:p>
            <a:endParaRPr lang="en-US" dirty="0" smtClean="0"/>
          </a:p>
          <a:p>
            <a:pPr algn="just"/>
            <a:r>
              <a:rPr lang="en-IN" dirty="0" smtClean="0"/>
              <a:t>Industrial visit was carried out at NDRI ( National Diary Research Institute) on 13th Feb. The main objective behind the visit was to make student aware about how various activities related to marketing, financing and human resource are carried out in company and give them feel of managers. As soon as we reached company we were guided by Marketing Head about history ; how company was established and other information. We also got the information of various dairy products and how they are manufactured. </a:t>
            </a:r>
            <a:endParaRPr lang="en-US" dirty="0" smtClean="0"/>
          </a:p>
          <a:p>
            <a:pPr algn="just"/>
            <a:r>
              <a:rPr lang="en-IN" dirty="0" smtClean="0"/>
              <a:t>The Industry visit of </a:t>
            </a:r>
            <a:r>
              <a:rPr lang="en-IN" i="1" dirty="0" smtClean="0"/>
              <a:t>NDRI</a:t>
            </a:r>
            <a:r>
              <a:rPr lang="en-IN" dirty="0" smtClean="0"/>
              <a:t> gives student an indeed experience and see how a company manages its quality along with quantity.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458200" cy="6324600"/>
          </a:xfrm>
        </p:spPr>
        <p:txBody>
          <a:bodyPr>
            <a:normAutofit fontScale="70000" lnSpcReduction="20000"/>
          </a:bodyPr>
          <a:lstStyle/>
          <a:p>
            <a:pPr algn="just">
              <a:buNone/>
            </a:pPr>
            <a:r>
              <a:rPr lang="en-IN" dirty="0" smtClean="0"/>
              <a:t>	Students got to know about lots of products of the company like- flavoured milk, cheese, ice-cream and other dairy products etc. Students got to know how the formulation how to manufacture it by keeping quality in mind. Students learnt about the manufacturing process and various other information for the same. </a:t>
            </a:r>
            <a:endParaRPr lang="en-US" dirty="0" smtClean="0"/>
          </a:p>
          <a:p>
            <a:pPr algn="just">
              <a:buNone/>
            </a:pPr>
            <a:r>
              <a:rPr lang="en-IN" dirty="0" smtClean="0"/>
              <a:t>	The whole Visit was Energetic and knowledgeable. Students were delighted by seeing everything lively. It is rightly said that “See &amp; know’ is better than ‘read &amp; learn’. Students have got real feel of company’s working after this visit.</a:t>
            </a:r>
            <a:endParaRPr lang="en-US" dirty="0" smtClean="0"/>
          </a:p>
          <a:p>
            <a:pPr algn="just">
              <a:buNone/>
            </a:pPr>
            <a:r>
              <a:rPr lang="en-IN" dirty="0" smtClean="0"/>
              <a:t>      They got a chance to transfer their theoretical knowledge to practical implication. This will even help students to understand subject matter clearly in future also. </a:t>
            </a:r>
            <a:endParaRPr lang="en-US" dirty="0" smtClean="0"/>
          </a:p>
          <a:p>
            <a:pPr algn="just">
              <a:buNone/>
            </a:pPr>
            <a:r>
              <a:rPr lang="en-US" dirty="0" smtClean="0"/>
              <a:t>	</a:t>
            </a:r>
            <a:r>
              <a:rPr lang="en-IN" dirty="0" smtClean="0"/>
              <a:t>Me along with student would like to extend our gratitude to company for permission and support they gave to make our visit a success with accomplishment of objective and our director Dr. </a:t>
            </a:r>
            <a:r>
              <a:rPr lang="en-IN" dirty="0" err="1" smtClean="0"/>
              <a:t>Shakti</a:t>
            </a:r>
            <a:r>
              <a:rPr lang="en-IN" dirty="0" smtClean="0"/>
              <a:t> Singh sir for arranging this visit for our student. </a:t>
            </a:r>
            <a:endParaRPr lang="en-US" dirty="0" smtClean="0"/>
          </a:p>
          <a:p>
            <a:pPr algn="just">
              <a:buNone/>
            </a:pPr>
            <a:endParaRPr lang="en-IN" dirty="0" smtClean="0"/>
          </a:p>
          <a:p>
            <a:pPr algn="just">
              <a:buNone/>
            </a:pPr>
            <a:r>
              <a:rPr lang="en-IN" dirty="0" smtClean="0"/>
              <a:t>Thanks</a:t>
            </a:r>
            <a:endParaRPr lang="en-US" dirty="0" smtClean="0"/>
          </a:p>
          <a:p>
            <a:pPr algn="just">
              <a:buNone/>
            </a:pPr>
            <a:r>
              <a:rPr lang="en-US" dirty="0" smtClean="0"/>
              <a:t>Bhumika Khurana</a:t>
            </a:r>
          </a:p>
          <a:p>
            <a:pPr algn="just">
              <a:buNone/>
            </a:pPr>
            <a:r>
              <a:rPr lang="en-US" dirty="0" smtClean="0"/>
              <a:t>BBA 2</a:t>
            </a:r>
            <a:r>
              <a:rPr lang="en-US" baseline="30000" dirty="0" smtClean="0"/>
              <a:t>nd</a:t>
            </a:r>
            <a:r>
              <a:rPr lang="en-US" dirty="0" smtClean="0"/>
              <a:t> year Sec 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Visited by BBA Students</a:t>
            </a:r>
            <a:endParaRPr lang="en-US" dirty="0"/>
          </a:p>
        </p:txBody>
      </p:sp>
      <p:sp>
        <p:nvSpPr>
          <p:cNvPr id="3" name="Content Placeholder 2"/>
          <p:cNvSpPr>
            <a:spLocks noGrp="1"/>
          </p:cNvSpPr>
          <p:nvPr>
            <p:ph idx="1"/>
          </p:nvPr>
        </p:nvSpPr>
        <p:spPr/>
        <p:txBody>
          <a:bodyPr/>
          <a:lstStyle/>
          <a:p>
            <a:endParaRPr lang="en-US"/>
          </a:p>
        </p:txBody>
      </p:sp>
      <p:pic>
        <p:nvPicPr>
          <p:cNvPr id="4" name="Picture 5" descr="C:\Users\piet\Downloads\ndripics14feb\IMG-20190214-WA0008.jpg"/>
          <p:cNvPicPr>
            <a:picLocks noChangeAspect="1" noChangeArrowheads="1"/>
          </p:cNvPicPr>
          <p:nvPr/>
        </p:nvPicPr>
        <p:blipFill>
          <a:blip r:embed="rId2" cstate="print"/>
          <a:srcRect/>
          <a:stretch>
            <a:fillRect/>
          </a:stretch>
        </p:blipFill>
        <p:spPr bwMode="auto">
          <a:xfrm>
            <a:off x="1193800" y="1524000"/>
            <a:ext cx="6400800" cy="4800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dirty="0" smtClean="0"/>
              <a:t>Industrial Visit</a:t>
            </a:r>
            <a:endParaRPr lang="en-US" dirty="0"/>
          </a:p>
        </p:txBody>
      </p:sp>
      <p:sp>
        <p:nvSpPr>
          <p:cNvPr id="3" name="Subtitle 2"/>
          <p:cNvSpPr>
            <a:spLocks noGrp="1"/>
          </p:cNvSpPr>
          <p:nvPr>
            <p:ph type="subTitle" idx="1"/>
          </p:nvPr>
        </p:nvSpPr>
        <p:spPr>
          <a:xfrm>
            <a:off x="6858000" y="152400"/>
            <a:ext cx="2133600" cy="381000"/>
          </a:xfrm>
        </p:spPr>
        <p:txBody>
          <a:bodyPr>
            <a:normAutofit fontScale="70000" lnSpcReduction="20000"/>
          </a:bodyPr>
          <a:lstStyle/>
          <a:p>
            <a:r>
              <a:rPr lang="en-US" b="1" dirty="0" smtClean="0">
                <a:solidFill>
                  <a:schemeClr val="tx1"/>
                </a:solidFill>
              </a:rPr>
              <a:t>Feb 14, 2019</a:t>
            </a:r>
            <a:endParaRPr lang="en-US" b="1" dirty="0">
              <a:solidFill>
                <a:schemeClr val="tx1"/>
              </a:solidFill>
            </a:endParaRPr>
          </a:p>
        </p:txBody>
      </p:sp>
      <p:sp>
        <p:nvSpPr>
          <p:cNvPr id="4" name="Subtitle 2"/>
          <p:cNvSpPr txBox="1">
            <a:spLocks/>
          </p:cNvSpPr>
          <p:nvPr/>
        </p:nvSpPr>
        <p:spPr>
          <a:xfrm>
            <a:off x="1676400" y="1905000"/>
            <a:ext cx="5791200" cy="1371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NDRI</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a:t>
            </a:r>
            <a:r>
              <a:rPr kumimoji="0" lang="en-US" sz="3200" b="1" i="0" u="none" strike="noStrike" kern="1200" cap="none" spc="0" normalizeH="0" noProof="0" dirty="0" smtClean="0">
                <a:ln>
                  <a:noFill/>
                </a:ln>
                <a:solidFill>
                  <a:schemeClr val="tx1"/>
                </a:solidFill>
                <a:effectLst/>
                <a:uLnTx/>
                <a:uFillTx/>
                <a:latin typeface="+mn-lt"/>
                <a:ea typeface="+mn-ea"/>
                <a:cs typeface="+mn-cs"/>
              </a:rPr>
              <a:t> </a:t>
            </a:r>
            <a:r>
              <a:rPr kumimoji="0" lang="en-US" sz="3200" b="1" i="0" u="none" strike="noStrike" kern="1200" cap="none" spc="0" normalizeH="0" noProof="0" dirty="0" err="1" smtClean="0">
                <a:ln>
                  <a:noFill/>
                </a:ln>
                <a:solidFill>
                  <a:schemeClr val="tx1"/>
                </a:solidFill>
                <a:effectLst/>
                <a:uLnTx/>
                <a:uFillTx/>
                <a:latin typeface="+mn-lt"/>
                <a:ea typeface="+mn-ea"/>
                <a:cs typeface="+mn-cs"/>
              </a:rPr>
              <a:t>KARNAL</a:t>
            </a: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18434" name="Picture 2" descr="Image result for ndri karnal"/>
          <p:cNvPicPr>
            <a:picLocks noChangeAspect="1" noChangeArrowheads="1"/>
          </p:cNvPicPr>
          <p:nvPr/>
        </p:nvPicPr>
        <p:blipFill>
          <a:blip r:embed="rId2" cstate="print"/>
          <a:srcRect/>
          <a:stretch>
            <a:fillRect/>
          </a:stretch>
        </p:blipFill>
        <p:spPr bwMode="auto">
          <a:xfrm>
            <a:off x="3276600" y="2438400"/>
            <a:ext cx="2047875" cy="3248026"/>
          </a:xfrm>
          <a:prstGeom prst="rect">
            <a:avLst/>
          </a:prstGeom>
          <a:noFill/>
        </p:spPr>
      </p:pic>
      <p:sp>
        <p:nvSpPr>
          <p:cNvPr id="6" name="Rectangle 5"/>
          <p:cNvSpPr/>
          <p:nvPr/>
        </p:nvSpPr>
        <p:spPr>
          <a:xfrm>
            <a:off x="2286000" y="5943600"/>
            <a:ext cx="4088492" cy="646331"/>
          </a:xfrm>
          <a:prstGeom prst="rect">
            <a:avLst/>
          </a:prstGeom>
        </p:spPr>
        <p:txBody>
          <a:bodyPr wrap="none">
            <a:spAutoFit/>
          </a:bodyPr>
          <a:lstStyle/>
          <a:p>
            <a:r>
              <a:rPr lang="en-US" dirty="0" smtClean="0"/>
              <a:t>Classes visited-BBA 3</a:t>
            </a:r>
            <a:r>
              <a:rPr lang="en-US" baseline="30000" dirty="0" smtClean="0"/>
              <a:t>rd</a:t>
            </a:r>
            <a:r>
              <a:rPr lang="en-US" dirty="0" smtClean="0"/>
              <a:t> year Sec C, D and E</a:t>
            </a:r>
          </a:p>
          <a:p>
            <a:r>
              <a:rPr lang="en-US" dirty="0" smtClean="0"/>
              <a:t>	        BBA 2</a:t>
            </a:r>
            <a:r>
              <a:rPr lang="en-US" baseline="30000" dirty="0" smtClean="0"/>
              <a:t>nd</a:t>
            </a:r>
            <a:r>
              <a:rPr lang="en-US" dirty="0" smtClean="0"/>
              <a:t> year sec C and 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txBox="1">
            <a:spLocks/>
          </p:cNvSpPr>
          <p:nvPr/>
        </p:nvSpPr>
        <p:spPr>
          <a:xfrm>
            <a:off x="228600" y="16764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Faculty Visited: Dr.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Saurabh</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Garg</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Ms.</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noProof="0" dirty="0" err="1" smtClean="0">
                <a:ln>
                  <a:noFill/>
                </a:ln>
                <a:solidFill>
                  <a:schemeClr val="tx1"/>
                </a:solidFill>
                <a:effectLst/>
                <a:uLnTx/>
                <a:uFillTx/>
                <a:latin typeface="+mn-lt"/>
                <a:ea typeface="+mn-ea"/>
                <a:cs typeface="+mn-cs"/>
              </a:rPr>
              <a:t>Preeti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and Ms. Shilpa.</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274638"/>
            <a:ext cx="2743200" cy="2544762"/>
          </a:xfrm>
        </p:spPr>
        <p:txBody>
          <a:bodyPr/>
          <a:lstStyle/>
          <a:p>
            <a:r>
              <a:rPr lang="en-US" dirty="0" smtClean="0"/>
              <a:t>Glimpse of NDRI Plant</a:t>
            </a:r>
            <a:endParaRPr lang="en-US" dirty="0"/>
          </a:p>
        </p:txBody>
      </p:sp>
      <p:sp>
        <p:nvSpPr>
          <p:cNvPr id="3" name="Content Placeholder 2"/>
          <p:cNvSpPr>
            <a:spLocks noGrp="1"/>
          </p:cNvSpPr>
          <p:nvPr>
            <p:ph idx="1"/>
          </p:nvPr>
        </p:nvSpPr>
        <p:spPr/>
        <p:txBody>
          <a:bodyPr/>
          <a:lstStyle/>
          <a:p>
            <a:endParaRPr lang="en-US"/>
          </a:p>
        </p:txBody>
      </p:sp>
      <p:pic>
        <p:nvPicPr>
          <p:cNvPr id="2050" name="Picture 2" descr="C:\Users\piet\Downloads\ndripics14feb\IMG-20190214-WA0008.jpg"/>
          <p:cNvPicPr>
            <a:picLocks noChangeAspect="1" noChangeArrowheads="1"/>
          </p:cNvPicPr>
          <p:nvPr/>
        </p:nvPicPr>
        <p:blipFill>
          <a:blip r:embed="rId2" cstate="print"/>
          <a:srcRect/>
          <a:stretch>
            <a:fillRect/>
          </a:stretch>
        </p:blipFill>
        <p:spPr bwMode="auto">
          <a:xfrm>
            <a:off x="1447800" y="152400"/>
            <a:ext cx="3867432" cy="3491442"/>
          </a:xfrm>
          <a:prstGeom prst="rect">
            <a:avLst/>
          </a:prstGeom>
          <a:noFill/>
        </p:spPr>
      </p:pic>
      <p:pic>
        <p:nvPicPr>
          <p:cNvPr id="2051" name="Picture 3" descr="C:\Users\piet\Downloads\ndripics14feb\IMG-20190214-WA0013.jpg"/>
          <p:cNvPicPr>
            <a:picLocks noChangeAspect="1" noChangeArrowheads="1"/>
          </p:cNvPicPr>
          <p:nvPr/>
        </p:nvPicPr>
        <p:blipFill>
          <a:blip r:embed="rId3" cstate="print"/>
          <a:srcRect/>
          <a:stretch>
            <a:fillRect/>
          </a:stretch>
        </p:blipFill>
        <p:spPr bwMode="auto">
          <a:xfrm>
            <a:off x="304800" y="3581401"/>
            <a:ext cx="3754721" cy="3276599"/>
          </a:xfrm>
          <a:prstGeom prst="rect">
            <a:avLst/>
          </a:prstGeom>
          <a:noFill/>
        </p:spPr>
      </p:pic>
      <p:pic>
        <p:nvPicPr>
          <p:cNvPr id="2052" name="Picture 4" descr="C:\Users\piet\Downloads\ndripics14feb\IMG-20190214-WA0012.jpg"/>
          <p:cNvPicPr>
            <a:picLocks noChangeAspect="1" noChangeArrowheads="1"/>
          </p:cNvPicPr>
          <p:nvPr/>
        </p:nvPicPr>
        <p:blipFill>
          <a:blip r:embed="rId4" cstate="print"/>
          <a:srcRect/>
          <a:stretch>
            <a:fillRect/>
          </a:stretch>
        </p:blipFill>
        <p:spPr bwMode="auto">
          <a:xfrm>
            <a:off x="4572000" y="3581400"/>
            <a:ext cx="4267200" cy="32004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en-US" smtClean="0"/>
          </a:p>
        </p:txBody>
      </p:sp>
      <p:sp>
        <p:nvSpPr>
          <p:cNvPr id="25603" name="Content Placeholder 2"/>
          <p:cNvSpPr>
            <a:spLocks noGrp="1"/>
          </p:cNvSpPr>
          <p:nvPr>
            <p:ph idx="1"/>
          </p:nvPr>
        </p:nvSpPr>
        <p:spPr>
          <a:xfrm>
            <a:off x="457200" y="3733800"/>
            <a:ext cx="8229600" cy="2392363"/>
          </a:xfrm>
        </p:spPr>
        <p:txBody>
          <a:bodyPr/>
          <a:lstStyle/>
          <a:p>
            <a:pPr algn="just" eaLnBrk="1" hangingPunct="1"/>
            <a:r>
              <a:rPr lang="en-US" dirty="0" smtClean="0"/>
              <a:t>NDRI, the most premium institute of Haryana known for quality education. They have contributed largely in development of dairy industry and white revolution.</a:t>
            </a:r>
          </a:p>
        </p:txBody>
      </p:sp>
      <p:pic>
        <p:nvPicPr>
          <p:cNvPr id="25604" name="Picture 2" descr="C:\Users\piet\Downloads\ndripics14feb\IMG-20190214-WA0010.jpg"/>
          <p:cNvPicPr>
            <a:picLocks noChangeAspect="1" noChangeArrowheads="1"/>
          </p:cNvPicPr>
          <p:nvPr/>
        </p:nvPicPr>
        <p:blipFill>
          <a:blip r:embed="rId2" cstate="print"/>
          <a:srcRect/>
          <a:stretch>
            <a:fillRect/>
          </a:stretch>
        </p:blipFill>
        <p:spPr bwMode="auto">
          <a:xfrm>
            <a:off x="533400" y="0"/>
            <a:ext cx="7980363"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0" y="274638"/>
            <a:ext cx="1981200" cy="487362"/>
          </a:xfrm>
        </p:spPr>
        <p:txBody>
          <a:bodyPr>
            <a:normAutofit fontScale="90000"/>
          </a:bodyPr>
          <a:lstStyle/>
          <a:p>
            <a:r>
              <a:rPr lang="en-US" sz="3200" dirty="0" smtClean="0"/>
              <a:t>19/02/2019</a:t>
            </a:r>
            <a:endParaRPr lang="en-US" sz="3200" dirty="0"/>
          </a:p>
        </p:txBody>
      </p:sp>
      <p:sp>
        <p:nvSpPr>
          <p:cNvPr id="3" name="Content Placeholder 2"/>
          <p:cNvSpPr>
            <a:spLocks noGrp="1"/>
          </p:cNvSpPr>
          <p:nvPr>
            <p:ph idx="1"/>
          </p:nvPr>
        </p:nvSpPr>
        <p:spPr/>
        <p:txBody>
          <a:bodyPr/>
          <a:lstStyle/>
          <a:p>
            <a:pPr algn="ctr">
              <a:buNone/>
            </a:pPr>
            <a:r>
              <a:rPr lang="en-US" dirty="0" smtClean="0"/>
              <a:t>Guest Lecture </a:t>
            </a:r>
          </a:p>
          <a:p>
            <a:pPr algn="ctr">
              <a:buNone/>
            </a:pPr>
            <a:r>
              <a:rPr lang="en-US" dirty="0" smtClean="0"/>
              <a:t>On</a:t>
            </a:r>
          </a:p>
          <a:p>
            <a:pPr algn="ctr">
              <a:buNone/>
            </a:pPr>
            <a:r>
              <a:rPr lang="en-US" dirty="0" smtClean="0"/>
              <a:t>Entrepreneurship Development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5695950"/>
            <a:ext cx="9144000" cy="1162050"/>
          </a:xfrm>
        </p:spPr>
        <p:txBody>
          <a:bodyPr/>
          <a:lstStyle/>
          <a:p>
            <a:pPr algn="ctr" eaLnBrk="1" hangingPunct="1"/>
            <a:r>
              <a:rPr lang="en-IN" altLang="en-US" sz="4400" smtClean="0"/>
              <a:t>Dr. Yoginder Singh Kataria</a:t>
            </a:r>
          </a:p>
        </p:txBody>
      </p:sp>
      <p:sp>
        <p:nvSpPr>
          <p:cNvPr id="6147" name="Text Placeholder 3"/>
          <p:cNvSpPr>
            <a:spLocks noGrp="1"/>
          </p:cNvSpPr>
          <p:nvPr>
            <p:ph type="body" sz="half" idx="2"/>
          </p:nvPr>
        </p:nvSpPr>
        <p:spPr>
          <a:xfrm>
            <a:off x="0" y="142875"/>
            <a:ext cx="9144000" cy="1414463"/>
          </a:xfrm>
        </p:spPr>
        <p:txBody>
          <a:bodyPr rtlCol="0">
            <a:normAutofit lnSpcReduction="10000"/>
          </a:bodyPr>
          <a:lstStyle/>
          <a:p>
            <a:pPr algn="ctr" eaLnBrk="1" fontAlgn="auto" hangingPunct="1">
              <a:spcAft>
                <a:spcPts val="0"/>
              </a:spcAft>
              <a:defRPr/>
            </a:pPr>
            <a:r>
              <a:rPr lang="en-IN" altLang="en-US" sz="4000" b="1" smtClean="0"/>
              <a:t>BBA – HOD </a:t>
            </a:r>
          </a:p>
          <a:p>
            <a:pPr algn="ctr" eaLnBrk="1" fontAlgn="auto" hangingPunct="1">
              <a:spcAft>
                <a:spcPts val="0"/>
              </a:spcAft>
              <a:defRPr/>
            </a:pPr>
            <a:r>
              <a:rPr lang="en-IN" altLang="en-US" sz="4000" b="1" smtClean="0"/>
              <a:t>Message</a:t>
            </a:r>
          </a:p>
          <a:p>
            <a:pPr algn="ctr" eaLnBrk="1" fontAlgn="auto" hangingPunct="1">
              <a:spcAft>
                <a:spcPts val="0"/>
              </a:spcAft>
              <a:defRPr/>
            </a:pPr>
            <a:endParaRPr lang="en-IN" altLang="en-US" sz="4000" smtClean="0"/>
          </a:p>
          <a:p>
            <a:pPr algn="ctr" eaLnBrk="1" fontAlgn="auto" hangingPunct="1">
              <a:spcAft>
                <a:spcPts val="0"/>
              </a:spcAft>
              <a:defRPr/>
            </a:pPr>
            <a:endParaRPr lang="en-IN" altLang="en-US" sz="4000" b="1" smtClean="0"/>
          </a:p>
        </p:txBody>
      </p:sp>
      <p:pic>
        <p:nvPicPr>
          <p:cNvPr id="1026" name="Picture 2"/>
          <p:cNvPicPr>
            <a:picLocks noChangeAspect="1" noChangeArrowheads="1"/>
          </p:cNvPicPr>
          <p:nvPr/>
        </p:nvPicPr>
        <p:blipFill>
          <a:blip r:embed="rId2" cstate="print"/>
          <a:srcRect/>
          <a:stretch>
            <a:fillRect/>
          </a:stretch>
        </p:blipFill>
        <p:spPr bwMode="auto">
          <a:xfrm>
            <a:off x="2971800" y="1447800"/>
            <a:ext cx="3114675"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304800" y="838200"/>
            <a:ext cx="4648200" cy="5287963"/>
          </a:xfrm>
        </p:spPr>
        <p:txBody>
          <a:bodyPr>
            <a:normAutofit fontScale="92500" lnSpcReduction="20000"/>
          </a:bodyPr>
          <a:lstStyle/>
          <a:p>
            <a:pPr algn="just">
              <a:buFont typeface="Arial" pitchFamily="34" charset="0"/>
              <a:buNone/>
            </a:pPr>
            <a:r>
              <a:rPr lang="en-US" dirty="0" smtClean="0"/>
              <a:t/>
            </a:r>
            <a:br>
              <a:rPr lang="en-US" dirty="0" smtClean="0"/>
            </a:br>
            <a:r>
              <a:rPr lang="en-US" dirty="0" smtClean="0"/>
              <a:t>Prof. </a:t>
            </a:r>
            <a:r>
              <a:rPr lang="en-US" dirty="0" err="1" smtClean="0"/>
              <a:t>Sanjiv</a:t>
            </a:r>
            <a:r>
              <a:rPr lang="en-US" dirty="0" smtClean="0"/>
              <a:t> </a:t>
            </a:r>
            <a:r>
              <a:rPr lang="en-US" dirty="0" err="1" smtClean="0"/>
              <a:t>Mittal</a:t>
            </a:r>
            <a:r>
              <a:rPr lang="en-US" dirty="0" smtClean="0"/>
              <a:t> </a:t>
            </a:r>
          </a:p>
          <a:p>
            <a:pPr algn="just"/>
            <a:r>
              <a:rPr lang="en-US" dirty="0" smtClean="0"/>
              <a:t>Professor and Dean &amp; Programme Coordinator Entrepreneurship Development Centre (</a:t>
            </a:r>
            <a:r>
              <a:rPr lang="en-US" dirty="0" err="1" smtClean="0"/>
              <a:t>EDC</a:t>
            </a:r>
            <a:r>
              <a:rPr lang="en-US" dirty="0" smtClean="0"/>
              <a:t>)</a:t>
            </a:r>
          </a:p>
          <a:p>
            <a:pPr algn="just"/>
            <a:r>
              <a:rPr lang="en-US" dirty="0" smtClean="0"/>
              <a:t>University School of Management Studies Guru </a:t>
            </a:r>
            <a:r>
              <a:rPr lang="en-US" dirty="0" err="1" smtClean="0"/>
              <a:t>Gobind</a:t>
            </a:r>
            <a:r>
              <a:rPr lang="en-US" dirty="0" smtClean="0"/>
              <a:t> Singh </a:t>
            </a:r>
            <a:r>
              <a:rPr lang="en-US" dirty="0" err="1" smtClean="0"/>
              <a:t>Indraprastha</a:t>
            </a:r>
            <a:r>
              <a:rPr lang="en-US" dirty="0" smtClean="0"/>
              <a:t> University Sector-16-C, </a:t>
            </a:r>
            <a:r>
              <a:rPr lang="en-US" dirty="0" err="1" smtClean="0"/>
              <a:t>Dwarka</a:t>
            </a:r>
            <a:r>
              <a:rPr lang="en-US" dirty="0" smtClean="0"/>
              <a:t> New Delhi , 110075 </a:t>
            </a:r>
          </a:p>
          <a:p>
            <a:pPr algn="just" eaLnBrk="1" hangingPunct="1"/>
            <a:endParaRPr lang="en-US" dirty="0" smtClean="0"/>
          </a:p>
        </p:txBody>
      </p:sp>
      <p:pic>
        <p:nvPicPr>
          <p:cNvPr id="29700" name="Picture 1" descr="C:\Users\piet\Desktop\IMG-20190219-WA0020.jpg"/>
          <p:cNvPicPr>
            <a:picLocks noChangeAspect="1" noChangeArrowheads="1"/>
          </p:cNvPicPr>
          <p:nvPr/>
        </p:nvPicPr>
        <p:blipFill>
          <a:blip r:embed="rId2" cstate="print"/>
          <a:srcRect/>
          <a:stretch>
            <a:fillRect/>
          </a:stretch>
        </p:blipFill>
        <p:spPr bwMode="auto">
          <a:xfrm>
            <a:off x="5410200" y="1524000"/>
            <a:ext cx="32258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3810000" cy="6172200"/>
          </a:xfrm>
        </p:spPr>
        <p:txBody>
          <a:bodyPr>
            <a:normAutofit fontScale="62500" lnSpcReduction="20000"/>
          </a:bodyPr>
          <a:lstStyle/>
          <a:p>
            <a:pPr algn="just">
              <a:buNone/>
            </a:pPr>
            <a:r>
              <a:rPr lang="en-US" dirty="0" smtClean="0"/>
              <a:t>	A Guest Speaker can be a great tool for the improvement of a class, because it offers a new perspective and variety in the way it is taught, while it provides important specific subjects that are often omitted from a regular class. That in turn brings a better learning experience to the students, the teacher and even the guest speaker. Because of the way this technique is used, a better one-on-one approach is achieved, as well as a better understanding of a topic that otherwise would be very dull or unclear. Students have a chance to learn about said specific topic in a way that helps them get fully involved in the class and actively engage in a more approachable way of teaching.</a:t>
            </a:r>
            <a:endParaRPr lang="en-US" dirty="0"/>
          </a:p>
        </p:txBody>
      </p:sp>
      <p:pic>
        <p:nvPicPr>
          <p:cNvPr id="4097" name="Picture 1" descr="C:\Users\piet\Desktop\IMG-20190219-WA0030.jpg"/>
          <p:cNvPicPr>
            <a:picLocks noChangeAspect="1" noChangeArrowheads="1"/>
          </p:cNvPicPr>
          <p:nvPr/>
        </p:nvPicPr>
        <p:blipFill>
          <a:blip r:embed="rId2" cstate="print"/>
          <a:srcRect/>
          <a:stretch>
            <a:fillRect/>
          </a:stretch>
        </p:blipFill>
        <p:spPr bwMode="auto">
          <a:xfrm>
            <a:off x="4495800" y="609600"/>
            <a:ext cx="4038600" cy="2919412"/>
          </a:xfrm>
          <a:prstGeom prst="rect">
            <a:avLst/>
          </a:prstGeom>
          <a:noFill/>
        </p:spPr>
      </p:pic>
      <p:pic>
        <p:nvPicPr>
          <p:cNvPr id="4098" name="Picture 2" descr="C:\Users\piet\Desktop\IMG-20190219-WA0021.jpg"/>
          <p:cNvPicPr>
            <a:picLocks noChangeAspect="1" noChangeArrowheads="1"/>
          </p:cNvPicPr>
          <p:nvPr/>
        </p:nvPicPr>
        <p:blipFill>
          <a:blip r:embed="rId3" cstate="print"/>
          <a:srcRect/>
          <a:stretch>
            <a:fillRect/>
          </a:stretch>
        </p:blipFill>
        <p:spPr bwMode="auto">
          <a:xfrm>
            <a:off x="4648200" y="3886200"/>
            <a:ext cx="3962400" cy="29718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657600"/>
            <a:ext cx="8305800" cy="2468563"/>
          </a:xfrm>
        </p:spPr>
        <p:txBody>
          <a:bodyPr/>
          <a:lstStyle/>
          <a:p>
            <a:r>
              <a:rPr lang="en-US" dirty="0" smtClean="0"/>
              <a:t>Interaction session of Prof. </a:t>
            </a:r>
            <a:r>
              <a:rPr lang="en-US" dirty="0" err="1" smtClean="0"/>
              <a:t>Sanjiv</a:t>
            </a:r>
            <a:r>
              <a:rPr lang="en-US" dirty="0" smtClean="0"/>
              <a:t> </a:t>
            </a:r>
            <a:r>
              <a:rPr lang="en-US" dirty="0" err="1" smtClean="0"/>
              <a:t>Mittal</a:t>
            </a:r>
            <a:r>
              <a:rPr lang="en-US" dirty="0" smtClean="0"/>
              <a:t>  and Dr. Y.S Kataria.</a:t>
            </a:r>
            <a:endParaRPr lang="en-US" dirty="0"/>
          </a:p>
        </p:txBody>
      </p:sp>
      <p:pic>
        <p:nvPicPr>
          <p:cNvPr id="3073" name="Picture 1" descr="C:\Users\piet\Desktop\IMG-20190219-WA0031.jpg"/>
          <p:cNvPicPr>
            <a:picLocks noChangeAspect="1" noChangeArrowheads="1"/>
          </p:cNvPicPr>
          <p:nvPr/>
        </p:nvPicPr>
        <p:blipFill>
          <a:blip r:embed="rId2" cstate="print"/>
          <a:srcRect/>
          <a:stretch>
            <a:fillRect/>
          </a:stretch>
        </p:blipFill>
        <p:spPr bwMode="auto">
          <a:xfrm>
            <a:off x="2514600" y="457200"/>
            <a:ext cx="3923452" cy="2614613"/>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a:bodyPr>
          <a:lstStyle/>
          <a:p>
            <a:r>
              <a:rPr lang="en-US" sz="6000" dirty="0" smtClean="0"/>
              <a:t>BBA Sessionals</a:t>
            </a:r>
            <a:endParaRPr lang="en-US" sz="6000" dirty="0"/>
          </a:p>
        </p:txBody>
      </p:sp>
      <p:sp>
        <p:nvSpPr>
          <p:cNvPr id="3" name="Content Placeholder 2"/>
          <p:cNvSpPr>
            <a:spLocks noGrp="1"/>
          </p:cNvSpPr>
          <p:nvPr>
            <p:ph idx="1"/>
          </p:nvPr>
        </p:nvSpPr>
        <p:spPr>
          <a:xfrm>
            <a:off x="457200" y="3657601"/>
            <a:ext cx="8229600" cy="990600"/>
          </a:xfrm>
        </p:spPr>
        <p:txBody>
          <a:bodyPr>
            <a:normAutofit/>
          </a:bodyPr>
          <a:lstStyle/>
          <a:p>
            <a:pPr algn="ctr">
              <a:buNone/>
            </a:pPr>
            <a:r>
              <a:rPr lang="en-US" sz="4400" b="1" dirty="0" smtClean="0"/>
              <a:t>Feb 25- 28 2018</a:t>
            </a:r>
            <a:endParaRPr lang="en-US" sz="44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endParaRPr lang="en-US" smtClean="0"/>
          </a:p>
        </p:txBody>
      </p:sp>
      <p:sp>
        <p:nvSpPr>
          <p:cNvPr id="33795" name="Content Placeholder 2"/>
          <p:cNvSpPr>
            <a:spLocks noGrp="1"/>
          </p:cNvSpPr>
          <p:nvPr>
            <p:ph idx="1"/>
          </p:nvPr>
        </p:nvSpPr>
        <p:spPr/>
        <p:txBody>
          <a:bodyPr/>
          <a:lstStyle/>
          <a:p>
            <a:pPr algn="just" eaLnBrk="1" hangingPunct="1"/>
            <a:r>
              <a:rPr lang="en-US" dirty="0" smtClean="0"/>
              <a:t>BBA 1</a:t>
            </a:r>
            <a:r>
              <a:rPr lang="en-US" baseline="30000" dirty="0" smtClean="0"/>
              <a:t>st</a:t>
            </a:r>
            <a:r>
              <a:rPr lang="en-US" dirty="0" smtClean="0"/>
              <a:t> Sessionals recorded good attendance </a:t>
            </a:r>
            <a:r>
              <a:rPr lang="en-US" smtClean="0"/>
              <a:t>of around </a:t>
            </a:r>
            <a:r>
              <a:rPr lang="en-US" dirty="0" smtClean="0"/>
              <a:t>70%, which is an optimistic figure for the department. </a:t>
            </a:r>
          </a:p>
          <a:p>
            <a:pPr algn="just" eaLnBrk="1" hangingPunct="1"/>
            <a:r>
              <a:rPr lang="en-US" dirty="0" smtClean="0"/>
              <a:t>The role of faculty team in contacting the parents over telephones for spreading awareness for the same has played a vital role in this attendance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26" name="Picture 2" descr="Image result for faculty corner"/>
          <p:cNvPicPr>
            <a:picLocks noChangeAspect="1" noChangeArrowheads="1"/>
          </p:cNvPicPr>
          <p:nvPr/>
        </p:nvPicPr>
        <p:blipFill>
          <a:blip r:embed="rId2" cstate="print"/>
          <a:srcRect/>
          <a:stretch>
            <a:fillRect/>
          </a:stretch>
        </p:blipFill>
        <p:spPr bwMode="auto">
          <a:xfrm>
            <a:off x="304800" y="1295400"/>
            <a:ext cx="8389620" cy="4572000"/>
          </a:xfrm>
          <a:prstGeom prst="rect">
            <a:avLst/>
          </a:prstGeom>
          <a:noFill/>
        </p:spPr>
      </p:pic>
      <p:sp>
        <p:nvSpPr>
          <p:cNvPr id="5" name="Title 4"/>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819400" y="2286000"/>
            <a:ext cx="5867400" cy="3840163"/>
          </a:xfrm>
        </p:spPr>
        <p:txBody>
          <a:bodyPr>
            <a:normAutofit/>
          </a:bodyPr>
          <a:lstStyle/>
          <a:p>
            <a:r>
              <a:rPr lang="en-US" sz="4400" b="1" dirty="0" smtClean="0"/>
              <a:t>Ms. </a:t>
            </a:r>
            <a:r>
              <a:rPr lang="en-US" sz="4400" b="1" dirty="0" err="1" smtClean="0"/>
              <a:t>SAMRITI</a:t>
            </a:r>
            <a:r>
              <a:rPr lang="en-US" sz="4400" b="1" dirty="0" smtClean="0"/>
              <a:t> </a:t>
            </a:r>
            <a:endParaRPr lang="en-US" sz="44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How To Inspire Your Employees</a:t>
            </a:r>
            <a:r>
              <a:rPr lang="en-US" b="1" dirty="0" smtClean="0"/>
              <a:t/>
            </a:r>
            <a:br>
              <a:rPr lang="en-US" b="1" dirty="0" smtClean="0"/>
            </a:br>
            <a:endParaRPr lang="en-US" dirty="0"/>
          </a:p>
        </p:txBody>
      </p:sp>
      <p:sp>
        <p:nvSpPr>
          <p:cNvPr id="3" name="Content Placeholder 2"/>
          <p:cNvSpPr>
            <a:spLocks noGrp="1"/>
          </p:cNvSpPr>
          <p:nvPr>
            <p:ph idx="1"/>
          </p:nvPr>
        </p:nvSpPr>
        <p:spPr>
          <a:xfrm>
            <a:off x="228600" y="914400"/>
            <a:ext cx="8458200" cy="5211763"/>
          </a:xfrm>
        </p:spPr>
        <p:txBody>
          <a:bodyPr>
            <a:normAutofit fontScale="92500" lnSpcReduction="10000"/>
          </a:bodyPr>
          <a:lstStyle/>
          <a:p>
            <a:pPr algn="just"/>
            <a:r>
              <a:rPr lang="en-US" dirty="0" smtClean="0"/>
              <a:t>An inspired employee gives his or her all to their employer, and is constantly striving to be and do their best; to use their skills and talents to their full potential.</a:t>
            </a:r>
          </a:p>
          <a:p>
            <a:pPr algn="just"/>
            <a:r>
              <a:rPr lang="en-US" dirty="0" smtClean="0"/>
              <a:t>Simply recognizing employees for a job well done can do a lot more than you'd expect.</a:t>
            </a:r>
          </a:p>
          <a:p>
            <a:pPr algn="just"/>
            <a:r>
              <a:rPr lang="en-US" dirty="0" smtClean="0"/>
              <a:t>Leaders who understand the power of their own viewpoint do not become victims of circumstance. Rather, they identify the challenges and the opportunities which are presented to them at the moment - whatever the adversity.</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a:bodyPr>
          <a:lstStyle/>
          <a:p>
            <a:pPr algn="just"/>
            <a:r>
              <a:rPr lang="en-US" dirty="0" smtClean="0"/>
              <a:t>motivate your employees is by investing in them. Offering things like tuition reimbursement, a mentoring program, one-on-one coaching, and job shadowing with people in higher positions sends a clear message: you care about their career and their future.</a:t>
            </a:r>
          </a:p>
          <a:p>
            <a:pPr algn="just"/>
            <a:r>
              <a:rPr lang="en-US" dirty="0" smtClean="0"/>
              <a:t>Show your employees why they matter to the company, and what the results of their work are, and they’ll feel rewarded and motivated to keep at it. </a:t>
            </a:r>
          </a:p>
          <a:p>
            <a:pPr algn="just">
              <a:buNone/>
            </a:pPr>
            <a:r>
              <a:rPr lang="en-US" dirty="0" smtClean="0"/>
              <a:t>By :</a:t>
            </a:r>
            <a:r>
              <a:rPr lang="en-US" dirty="0" err="1" smtClean="0"/>
              <a:t>Ms.Samriti</a:t>
            </a:r>
            <a:r>
              <a:rPr lang="en-US" dirty="0" smtClean="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idx="1"/>
          </p:nvPr>
        </p:nvSpPr>
        <p:spPr>
          <a:xfrm>
            <a:off x="228600" y="273050"/>
            <a:ext cx="8458200" cy="5632311"/>
          </a:xfrm>
        </p:spPr>
        <p:txBody>
          <a:bodyPr wrap="square" anchor="ctr">
            <a:spAutoFit/>
          </a:bodyPr>
          <a:lstStyle/>
          <a:p>
            <a:pPr marL="0" indent="0" algn="just">
              <a:spcBef>
                <a:spcPct val="0"/>
              </a:spcBef>
              <a:buFontTx/>
              <a:buNone/>
            </a:pPr>
            <a:r>
              <a:rPr lang="en-US" sz="2400" dirty="0" smtClean="0">
                <a:latin typeface="Helvetica"/>
                <a:ea typeface="Times New Roman" pitchFamily="18" charset="0"/>
                <a:cs typeface="Arial" pitchFamily="34" charset="0"/>
              </a:rPr>
              <a:t>Dear Students,</a:t>
            </a:r>
            <a:endParaRPr lang="en-US" sz="4800" dirty="0" smtClean="0">
              <a:latin typeface="Arial" pitchFamily="34" charset="0"/>
              <a:ea typeface="Times New Roman" pitchFamily="18" charset="0"/>
              <a:cs typeface="Arial" pitchFamily="34" charset="0"/>
            </a:endParaRPr>
          </a:p>
          <a:p>
            <a:pPr marL="0" indent="0" algn="just">
              <a:spcBef>
                <a:spcPct val="0"/>
              </a:spcBef>
              <a:buFontTx/>
              <a:buNone/>
            </a:pPr>
            <a:r>
              <a:rPr lang="en-US" sz="2400" dirty="0" smtClean="0">
                <a:latin typeface="Helvetica"/>
                <a:ea typeface="Times New Roman" pitchFamily="18" charset="0"/>
                <a:cs typeface="Arial" pitchFamily="34" charset="0"/>
              </a:rPr>
              <a:t>As a part of this milestone institute of academic excellence and extracurricular performances which has enlarged and enriched  educational map of Haryana and NCR region over the past one decade. As we proceed to the end of this even semester, our commitment at PIET is to provide a safe and intellectually challenging environment that will empower students to become innovative thinkers, creative problem solvers and inspired learners prepared to thrive in the 21st century.</a:t>
            </a:r>
          </a:p>
          <a:p>
            <a:pPr marL="0" indent="0" algn="just">
              <a:spcBef>
                <a:spcPct val="0"/>
              </a:spcBef>
              <a:buFontTx/>
              <a:buNone/>
            </a:pPr>
            <a:r>
              <a:rPr lang="en-US" sz="2400" dirty="0" smtClean="0">
                <a:latin typeface="Helvetica"/>
                <a:ea typeface="Times New Roman" pitchFamily="18" charset="0"/>
                <a:cs typeface="Arial" pitchFamily="34" charset="0"/>
              </a:rPr>
              <a:t> In 12 years of its reign, PIET has imparted quality education, strong &amp; dynamic entrepreneurs have evolved out of this institute and we feel fortunate enough to be a part of PIET which is one of the leading institute in Haryana and which has reached its highest pinnacle in the education sector.</a:t>
            </a:r>
            <a:endParaRPr lang="en-US" sz="4800" dirty="0" smtClean="0">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971800"/>
            <a:ext cx="8229600" cy="3154363"/>
          </a:xfrm>
        </p:spPr>
        <p:txBody>
          <a:bodyPr>
            <a:normAutofit/>
          </a:bodyPr>
          <a:lstStyle/>
          <a:p>
            <a:pPr algn="ctr"/>
            <a:r>
              <a:rPr lang="en-US" sz="4000" b="1" dirty="0" smtClean="0"/>
              <a:t>Mr. </a:t>
            </a:r>
            <a:r>
              <a:rPr lang="en-US" sz="4000" b="1" dirty="0" err="1" smtClean="0"/>
              <a:t>Charan</a:t>
            </a:r>
            <a:endParaRPr lang="en-US" sz="40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QUALITIES</a:t>
            </a:r>
            <a:endParaRPr lang="en-US" dirty="0"/>
          </a:p>
        </p:txBody>
      </p:sp>
      <p:sp>
        <p:nvSpPr>
          <p:cNvPr id="3" name="Content Placeholder 2"/>
          <p:cNvSpPr>
            <a:spLocks noGrp="1"/>
          </p:cNvSpPr>
          <p:nvPr>
            <p:ph idx="1"/>
          </p:nvPr>
        </p:nvSpPr>
        <p:spPr/>
        <p:txBody>
          <a:bodyPr>
            <a:normAutofit fontScale="92500" lnSpcReduction="10000"/>
          </a:bodyPr>
          <a:lstStyle/>
          <a:p>
            <a:pPr algn="just" fontAlgn="base">
              <a:buNone/>
            </a:pPr>
            <a:r>
              <a:rPr lang="en-US" dirty="0" smtClean="0"/>
              <a:t>1. Self-motivated:</a:t>
            </a:r>
            <a:r>
              <a:rPr lang="en-US" b="1" dirty="0" smtClean="0"/>
              <a:t> </a:t>
            </a:r>
            <a:endParaRPr lang="en-US" dirty="0" smtClean="0"/>
          </a:p>
          <a:p>
            <a:pPr algn="just" fontAlgn="base"/>
            <a:r>
              <a:rPr lang="en-US" dirty="0" smtClean="0"/>
              <a:t>Motivated leaders desire to achieve above and beyond </a:t>
            </a:r>
            <a:r>
              <a:rPr lang="en-US" dirty="0" err="1" smtClean="0"/>
              <a:t>expectations.This</a:t>
            </a:r>
            <a:r>
              <a:rPr lang="en-US" dirty="0" smtClean="0"/>
              <a:t> comes from their passion, pride and desire to become better and the motivation to do things better than everyone else.</a:t>
            </a:r>
          </a:p>
          <a:p>
            <a:pPr algn="just" fontAlgn="base"/>
            <a:r>
              <a:rPr lang="en-US" dirty="0" smtClean="0"/>
              <a:t>Standards:</a:t>
            </a:r>
          </a:p>
          <a:p>
            <a:pPr algn="just" fontAlgn="base">
              <a:buNone/>
            </a:pPr>
            <a:r>
              <a:rPr lang="en-US" dirty="0" smtClean="0"/>
              <a:t>    Leaders hold them selves and the people around them to a higher standard than most, both on a personal and professional level.</a:t>
            </a:r>
          </a:p>
          <a:p>
            <a:pPr algn="just"/>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10000"/>
          </a:bodyPr>
          <a:lstStyle/>
          <a:p>
            <a:pPr algn="just" fontAlgn="base">
              <a:buNone/>
            </a:pPr>
            <a:r>
              <a:rPr lang="en-US" dirty="0" smtClean="0"/>
              <a:t>3. Confidence:</a:t>
            </a:r>
          </a:p>
          <a:p>
            <a:pPr algn="just" fontAlgn="base"/>
            <a:r>
              <a:rPr lang="en-US" dirty="0" smtClean="0"/>
              <a:t>Unfortunately, confidence can be one of those things you either have or don’t have, but I believe that it can be practiced and learned.  Confidence has to do with your inner perception of your ability to fulfill a particular role and is built through your experiences and dealings during your life.</a:t>
            </a:r>
          </a:p>
          <a:p>
            <a:pPr algn="just" fontAlgn="base">
              <a:buNone/>
            </a:pPr>
            <a:r>
              <a:rPr lang="en-US" dirty="0" smtClean="0"/>
              <a:t>4. Optimism &amp; Positivity:</a:t>
            </a:r>
          </a:p>
          <a:p>
            <a:pPr algn="just" fontAlgn="base"/>
            <a:r>
              <a:rPr lang="en-US" dirty="0" smtClean="0"/>
              <a:t>Where others might think a project or task is too difficult, leaders face those challenges with energy and positivity.</a:t>
            </a:r>
          </a:p>
          <a:p>
            <a:pPr algn="just"/>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10000"/>
          </a:bodyPr>
          <a:lstStyle/>
          <a:p>
            <a:pPr algn="just" fontAlgn="base">
              <a:buNone/>
            </a:pPr>
            <a:r>
              <a:rPr lang="en-US" dirty="0" smtClean="0"/>
              <a:t>5. Accountable:</a:t>
            </a:r>
            <a:r>
              <a:rPr lang="en-US" b="1" dirty="0" smtClean="0"/>
              <a:t> </a:t>
            </a:r>
            <a:endParaRPr lang="en-US" dirty="0" smtClean="0"/>
          </a:p>
          <a:p>
            <a:pPr algn="just" fontAlgn="base"/>
            <a:r>
              <a:rPr lang="en-US" dirty="0" smtClean="0"/>
              <a:t>Being accountable means that you accept responsibility for the outcomes expected of you, both good and bad. You don’t blame others. And you don’t blame things that were out of your control.</a:t>
            </a:r>
          </a:p>
          <a:p>
            <a:pPr algn="just" fontAlgn="base">
              <a:buNone/>
            </a:pPr>
            <a:r>
              <a:rPr lang="en-US" dirty="0" smtClean="0"/>
              <a:t>6. Courage:</a:t>
            </a:r>
          </a:p>
          <a:p>
            <a:pPr algn="just" fontAlgn="base"/>
            <a:r>
              <a:rPr lang="en-US" dirty="0" smtClean="0"/>
              <a:t>Aristotle called courage the first virtue, because it makes all of the other virtues possible.</a:t>
            </a:r>
          </a:p>
          <a:p>
            <a:pPr algn="just" fontAlgn="base"/>
            <a:r>
              <a:rPr lang="en-US" dirty="0" smtClean="0"/>
              <a:t>Leadership sometimes involves making unpopular decisions which requires a certain level of bravery.</a:t>
            </a:r>
          </a:p>
          <a:p>
            <a:pPr algn="just" fontAlgn="base"/>
            <a:endParaRPr lang="en-US" dirty="0" smtClean="0"/>
          </a:p>
          <a:p>
            <a:pPr algn="just"/>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lstStyle/>
          <a:p>
            <a:pPr algn="just" fontAlgn="base">
              <a:buNone/>
            </a:pPr>
            <a:r>
              <a:rPr lang="en-US" dirty="0" smtClean="0"/>
              <a:t>7. Engaged:</a:t>
            </a:r>
          </a:p>
          <a:p>
            <a:pPr algn="just" fontAlgn="base"/>
            <a:r>
              <a:rPr lang="en-US" dirty="0" smtClean="0"/>
              <a:t>Great leaders are able to focus their attention on the problem at hand without being </a:t>
            </a:r>
            <a:r>
              <a:rPr lang="en-US" dirty="0" err="1" smtClean="0"/>
              <a:t>distracted.Even</a:t>
            </a:r>
            <a:r>
              <a:rPr lang="en-US" dirty="0" smtClean="0"/>
              <a:t> when your extremely busy, you need to make sure that you’re participating in the process with team members and not giving orders from the sideline.</a:t>
            </a:r>
          </a:p>
          <a:p>
            <a:pPr algn="just" fontAlgn="base"/>
            <a:endParaRPr lang="en-US" dirty="0" smtClean="0"/>
          </a:p>
          <a:p>
            <a:pPr algn="just" fontAlgn="base">
              <a:buNone/>
            </a:pPr>
            <a:r>
              <a:rPr lang="en-US" dirty="0" smtClean="0"/>
              <a:t>By:</a:t>
            </a:r>
          </a:p>
          <a:p>
            <a:pPr algn="just" fontAlgn="base">
              <a:buNone/>
            </a:pPr>
            <a:r>
              <a:rPr lang="en-US" dirty="0" smtClean="0"/>
              <a:t>Mr. </a:t>
            </a:r>
            <a:r>
              <a:rPr lang="en-US" dirty="0" err="1" smtClean="0"/>
              <a:t>Charan</a:t>
            </a:r>
            <a:r>
              <a:rPr lang="en-US" dirty="0" smtClean="0"/>
              <a:t> </a:t>
            </a:r>
          </a:p>
          <a:p>
            <a:pPr algn="just" fontAlgn="base">
              <a:buNone/>
            </a:pPr>
            <a:endParaRPr lang="en-US" dirty="0" smtClean="0"/>
          </a:p>
          <a:p>
            <a:pPr algn="just" fontAlgn="base"/>
            <a:endParaRPr lang="en-US" dirty="0" smtClean="0"/>
          </a:p>
          <a:p>
            <a:pPr algn="just"/>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motivational quotes"/>
          <p:cNvPicPr>
            <a:picLocks noChangeAspect="1" noChangeArrowheads="1"/>
          </p:cNvPicPr>
          <p:nvPr/>
        </p:nvPicPr>
        <p:blipFill>
          <a:blip r:embed="rId2" cstate="print"/>
          <a:srcRect/>
          <a:stretch>
            <a:fillRect/>
          </a:stretch>
        </p:blipFill>
        <p:spPr bwMode="auto">
          <a:xfrm>
            <a:off x="1676400" y="533400"/>
            <a:ext cx="5486400" cy="54864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9154" name="AutoShape 2" descr="Image result for motivational quo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56" name="AutoShape 4" descr="Image result for motivational quo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9158" name="Picture 6" descr="Image result for motivational quotes"/>
          <p:cNvPicPr>
            <a:picLocks noChangeAspect="1" noChangeArrowheads="1"/>
          </p:cNvPicPr>
          <p:nvPr/>
        </p:nvPicPr>
        <p:blipFill>
          <a:blip r:embed="rId2" cstate="print"/>
          <a:srcRect/>
          <a:stretch>
            <a:fillRect/>
          </a:stretch>
        </p:blipFill>
        <p:spPr bwMode="auto">
          <a:xfrm>
            <a:off x="457200" y="838200"/>
            <a:ext cx="8382000" cy="50292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0" y="0"/>
            <a:ext cx="9144000" cy="1022350"/>
          </a:xfrm>
        </p:spPr>
        <p:txBody>
          <a:bodyPr/>
          <a:lstStyle/>
          <a:p>
            <a:pPr algn="ctr" eaLnBrk="1" hangingPunct="1"/>
            <a:r>
              <a:rPr lang="en-US" altLang="en-US" sz="3200" smtClean="0"/>
              <a:t>Thank you</a:t>
            </a:r>
          </a:p>
        </p:txBody>
      </p:sp>
      <p:sp>
        <p:nvSpPr>
          <p:cNvPr id="100355" name="Content Placeholder 2"/>
          <p:cNvSpPr>
            <a:spLocks noGrp="1"/>
          </p:cNvSpPr>
          <p:nvPr>
            <p:ph idx="1"/>
          </p:nvPr>
        </p:nvSpPr>
        <p:spPr>
          <a:xfrm>
            <a:off x="457200" y="2057400"/>
            <a:ext cx="8229600" cy="4068763"/>
          </a:xfrm>
        </p:spPr>
        <p:txBody>
          <a:bodyPr/>
          <a:lstStyle/>
          <a:p>
            <a:pPr eaLnBrk="1" hangingPunct="1"/>
            <a:r>
              <a:rPr lang="en-US" altLang="en-US" sz="2800" b="1" smtClean="0"/>
              <a:t>BBA, HOD</a:t>
            </a:r>
          </a:p>
          <a:p>
            <a:pPr eaLnBrk="1" hangingPunct="1">
              <a:buFont typeface="Arial" pitchFamily="34" charset="0"/>
              <a:buNone/>
            </a:pPr>
            <a:r>
              <a:rPr lang="en-US" altLang="en-US" sz="2400" smtClean="0"/>
              <a:t>    (Prof. (Dr.) Yoginder Kataria)</a:t>
            </a:r>
          </a:p>
          <a:p>
            <a:pPr eaLnBrk="1" hangingPunct="1">
              <a:buFont typeface="Arial" pitchFamily="34" charset="0"/>
              <a:buNone/>
            </a:pPr>
            <a:endParaRPr lang="en-US" altLang="en-US" smtClean="0"/>
          </a:p>
          <a:p>
            <a:pPr eaLnBrk="1" hangingPunct="1"/>
            <a:r>
              <a:rPr lang="en-US" altLang="en-US" sz="2800" b="1" smtClean="0"/>
              <a:t>BBA, E- Committee</a:t>
            </a:r>
          </a:p>
          <a:p>
            <a:pPr eaLnBrk="1" hangingPunct="1">
              <a:buFont typeface="Arial" pitchFamily="34" charset="0"/>
              <a:buNone/>
            </a:pPr>
            <a:r>
              <a:rPr lang="en-US" altLang="en-US" smtClean="0"/>
              <a:t>    </a:t>
            </a:r>
            <a:r>
              <a:rPr lang="en-US" altLang="en-US" sz="2800" smtClean="0"/>
              <a:t>(Mr. Jagmohan Malhotra)</a:t>
            </a:r>
          </a:p>
          <a:p>
            <a:pPr eaLnBrk="1" hangingPunct="1">
              <a:buFont typeface="Arial" pitchFamily="34" charset="0"/>
              <a:buNone/>
            </a:pPr>
            <a:r>
              <a:rPr lang="en-US" altLang="en-US" sz="2800" smtClean="0"/>
              <a:t>     (Ms. Pooja Gupta)</a:t>
            </a:r>
          </a:p>
        </p:txBody>
      </p:sp>
      <p:pic>
        <p:nvPicPr>
          <p:cNvPr id="50178" name="Picture 2" descr="Image result for motivational quotes"/>
          <p:cNvPicPr>
            <a:picLocks noChangeAspect="1" noChangeArrowheads="1"/>
          </p:cNvPicPr>
          <p:nvPr/>
        </p:nvPicPr>
        <p:blipFill>
          <a:blip r:embed="rId2" cstate="print"/>
          <a:srcRect/>
          <a:stretch>
            <a:fillRect/>
          </a:stretch>
        </p:blipFill>
        <p:spPr bwMode="auto">
          <a:xfrm>
            <a:off x="4800600" y="1295400"/>
            <a:ext cx="3810000" cy="5076826"/>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
        <p:nvSpPr>
          <p:cNvPr id="51202" name="AutoShape 2" descr="Image result for SEE YOU SO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03"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305800" cy="5592763"/>
          </a:xfrm>
        </p:spPr>
        <p:txBody>
          <a:bodyPr>
            <a:normAutofit/>
          </a:bodyPr>
          <a:lstStyle/>
          <a:p>
            <a:pPr algn="just">
              <a:buNone/>
            </a:pPr>
            <a:r>
              <a:rPr lang="en-US" dirty="0" smtClean="0">
                <a:latin typeface="Helvetica"/>
                <a:ea typeface="Times New Roman" pitchFamily="18" charset="0"/>
                <a:cs typeface="Arial" pitchFamily="34" charset="0"/>
              </a:rPr>
              <a:t>High standards and expectations for each student in regard to academic performance, co-curricular participation and responsible citizenship are the foundation of our institute. It is with pride that we hold these high standards and ask each of our students to commit to maintaining the extra ordinary record of achievement and contribution to create a rich legacy for the coming generations.</a:t>
            </a:r>
            <a:endParaRPr lang="en-US" sz="8000" dirty="0" smtClean="0">
              <a:latin typeface="Arial" pitchFamily="34" charset="0"/>
              <a:ea typeface="Times New Roman" pitchFamily="18" charset="0"/>
              <a:cs typeface="Arial" pitchFamily="34" charset="0"/>
            </a:endParaRPr>
          </a:p>
          <a:p>
            <a:pPr algn="just"/>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a:xfrm>
            <a:off x="228600" y="152400"/>
            <a:ext cx="8382000" cy="6370975"/>
          </a:xfrm>
        </p:spPr>
        <p:txBody>
          <a:bodyPr wrap="square" anchor="ctr">
            <a:spAutoFit/>
          </a:bodyPr>
          <a:lstStyle/>
          <a:p>
            <a:pPr marL="0" indent="0" algn="just">
              <a:spcBef>
                <a:spcPct val="0"/>
              </a:spcBef>
              <a:buFontTx/>
              <a:buNone/>
            </a:pPr>
            <a:r>
              <a:rPr lang="en-US" sz="2400" dirty="0" smtClean="0">
                <a:latin typeface="Helvetica"/>
                <a:ea typeface="Times New Roman" pitchFamily="18" charset="0"/>
                <a:cs typeface="Arial" pitchFamily="34" charset="0"/>
              </a:rPr>
              <a:t>The college has a distinguished reputation in the field of sports and cultural activities too. Our sports and cultural students are winning accolades at the state, national and international level. Moreover discipline, which is a non-negotiable factor of a students</a:t>
            </a:r>
            <a:r>
              <a:rPr lang="en-US" sz="2400" dirty="0" smtClean="0">
                <a:latin typeface="Arial" pitchFamily="34" charset="0"/>
                <a:ea typeface="Times New Roman" pitchFamily="18" charset="0"/>
                <a:cs typeface="Arial" pitchFamily="34" charset="0"/>
              </a:rPr>
              <a:t>’</a:t>
            </a:r>
            <a:r>
              <a:rPr lang="en-US" sz="2400" dirty="0" smtClean="0">
                <a:latin typeface="Helvetica"/>
                <a:ea typeface="Times New Roman" pitchFamily="18" charset="0"/>
                <a:cs typeface="Arial" pitchFamily="34" charset="0"/>
              </a:rPr>
              <a:t> life on our campus inculcates the value of time management and punctuality; ensure your attendance in the classes. Endeavour to be better human being while foraying in the competitive life, realizing your dreams. Honesty and integrity should be your second names. </a:t>
            </a:r>
          </a:p>
          <a:p>
            <a:pPr marL="0" indent="0" algn="just">
              <a:spcBef>
                <a:spcPct val="0"/>
              </a:spcBef>
              <a:buFontTx/>
              <a:buNone/>
            </a:pPr>
            <a:r>
              <a:rPr lang="en-US" sz="2400" dirty="0" smtClean="0">
                <a:latin typeface="Helvetica"/>
                <a:ea typeface="Times New Roman" pitchFamily="18" charset="0"/>
                <a:cs typeface="Arial" pitchFamily="34" charset="0"/>
              </a:rPr>
              <a:t>And with this you would definitely turn out to be the best citizens endowed with humanistic values after getting formally instructed from this institution and would open new horizons of development and bliss for your country.</a:t>
            </a:r>
            <a:endParaRPr lang="en-US" sz="4800" dirty="0" smtClean="0">
              <a:latin typeface="Arial" pitchFamily="34" charset="0"/>
              <a:ea typeface="Times New Roman" pitchFamily="18" charset="0"/>
              <a:cs typeface="Arial" pitchFamily="34" charset="0"/>
            </a:endParaRPr>
          </a:p>
          <a:p>
            <a:pPr marL="0" indent="0" algn="just">
              <a:spcBef>
                <a:spcPct val="0"/>
              </a:spcBef>
              <a:buFontTx/>
              <a:buNone/>
            </a:pPr>
            <a:r>
              <a:rPr lang="en-US" sz="2400" dirty="0" smtClean="0">
                <a:latin typeface="Helvetica"/>
                <a:ea typeface="Times New Roman" pitchFamily="18" charset="0"/>
                <a:cs typeface="Arial" pitchFamily="34" charset="0"/>
              </a:rPr>
              <a:t>With Best Wishes and Blessings for the upcoming session!</a:t>
            </a:r>
            <a:endParaRPr lang="en-US" sz="4800" dirty="0" smtClean="0">
              <a:latin typeface="Arial" pitchFamily="34" charset="0"/>
              <a:ea typeface="Times New Roman" pitchFamily="18" charset="0"/>
              <a:cs typeface="Arial" pitchFamily="34" charset="0"/>
            </a:endParaRPr>
          </a:p>
          <a:p>
            <a:pPr marL="0" indent="0" algn="just">
              <a:spcBef>
                <a:spcPct val="0"/>
              </a:spcBef>
              <a:buFontTx/>
              <a:buNone/>
            </a:pPr>
            <a:r>
              <a:rPr lang="en-US" sz="2400" dirty="0" smtClean="0">
                <a:latin typeface="Helvetica"/>
                <a:ea typeface="Times New Roman" pitchFamily="18" charset="0"/>
                <a:cs typeface="Arial" pitchFamily="34" charset="0"/>
              </a:rPr>
              <a:t>Dr. Yoginder S Kataria</a:t>
            </a:r>
            <a:endParaRPr lang="en-US" sz="4800" dirty="0" smtClean="0">
              <a:latin typeface="Arial" pitchFamily="34" charset="0"/>
              <a:ea typeface="Times New Roman" pitchFamily="18" charset="0"/>
              <a:cs typeface="Arial" pitchFamily="34" charset="0"/>
            </a:endParaRPr>
          </a:p>
          <a:p>
            <a:pPr marL="0" indent="0" algn="just">
              <a:spcBef>
                <a:spcPct val="0"/>
              </a:spcBef>
              <a:buFontTx/>
              <a:buNone/>
            </a:pPr>
            <a:r>
              <a:rPr lang="en-US" sz="2400" dirty="0" smtClean="0">
                <a:latin typeface="Helvetica"/>
                <a:ea typeface="Times New Roman" pitchFamily="18" charset="0"/>
                <a:cs typeface="Arial" pitchFamily="34" charset="0"/>
              </a:rPr>
              <a:t>HOD, BBA</a:t>
            </a:r>
            <a:endParaRPr lang="en-US" sz="6600" dirty="0" smtClean="0">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2438400" y="0"/>
            <a:ext cx="6705600" cy="990600"/>
          </a:xfrm>
        </p:spPr>
        <p:txBody>
          <a:bodyPr/>
          <a:lstStyle/>
          <a:p>
            <a:pPr algn="ctr" eaLnBrk="1" hangingPunct="1"/>
            <a:r>
              <a:rPr lang="en-US" altLang="en-US" sz="4400" smtClean="0"/>
              <a:t>Editorial Team’s View </a:t>
            </a:r>
            <a:endParaRPr lang="en-IN" altLang="en-US" sz="4400" smtClean="0"/>
          </a:p>
        </p:txBody>
      </p:sp>
      <p:sp>
        <p:nvSpPr>
          <p:cNvPr id="10243" name="Text Placeholder 5"/>
          <p:cNvSpPr>
            <a:spLocks noGrp="1"/>
          </p:cNvSpPr>
          <p:nvPr>
            <p:ph type="body" sz="half" idx="2"/>
          </p:nvPr>
        </p:nvSpPr>
        <p:spPr>
          <a:xfrm>
            <a:off x="142875" y="838200"/>
            <a:ext cx="5114925" cy="5715000"/>
          </a:xfrm>
        </p:spPr>
        <p:txBody>
          <a:bodyPr/>
          <a:lstStyle/>
          <a:p>
            <a:pPr eaLnBrk="1" hangingPunct="1"/>
            <a:endParaRPr lang="en-US" altLang="en-US" sz="1800" smtClean="0"/>
          </a:p>
          <a:p>
            <a:pPr algn="just" eaLnBrk="1" hangingPunct="1"/>
            <a:endParaRPr lang="en-US" altLang="en-US" smtClean="0"/>
          </a:p>
          <a:p>
            <a:pPr algn="just" eaLnBrk="1" hangingPunct="1">
              <a:buFont typeface="Arial" pitchFamily="34" charset="0"/>
              <a:buChar char="•"/>
            </a:pPr>
            <a:endParaRPr lang="en-US" altLang="en-US" smtClean="0"/>
          </a:p>
        </p:txBody>
      </p:sp>
      <p:sp>
        <p:nvSpPr>
          <p:cNvPr id="10244" name="Content Placeholder 4"/>
          <p:cNvSpPr>
            <a:spLocks noGrp="1"/>
          </p:cNvSpPr>
          <p:nvPr>
            <p:ph idx="1"/>
          </p:nvPr>
        </p:nvSpPr>
        <p:spPr>
          <a:xfrm>
            <a:off x="457200" y="4572000"/>
            <a:ext cx="3048000" cy="762000"/>
          </a:xfrm>
        </p:spPr>
        <p:txBody>
          <a:bodyPr rtlCol="0">
            <a:normAutofit fontScale="92500" lnSpcReduction="20000"/>
          </a:bodyPr>
          <a:lstStyle/>
          <a:p>
            <a:pPr eaLnBrk="1" fontAlgn="auto" hangingPunct="1">
              <a:spcAft>
                <a:spcPts val="0"/>
              </a:spcAft>
              <a:buFont typeface="Arial" charset="0"/>
              <a:buNone/>
              <a:defRPr/>
            </a:pPr>
            <a:r>
              <a:rPr lang="en-US" sz="2800" b="1" dirty="0" smtClean="0"/>
              <a:t>Mr. Jagmohan				</a:t>
            </a:r>
          </a:p>
        </p:txBody>
      </p:sp>
      <p:pic>
        <p:nvPicPr>
          <p:cNvPr id="10245" name="Picture 5"/>
          <p:cNvPicPr>
            <a:picLocks noChangeAspect="1" noChangeArrowheads="1"/>
          </p:cNvPicPr>
          <p:nvPr/>
        </p:nvPicPr>
        <p:blipFill>
          <a:blip r:embed="rId2" cstate="print"/>
          <a:srcRect/>
          <a:stretch>
            <a:fillRect/>
          </a:stretch>
        </p:blipFill>
        <p:spPr bwMode="auto">
          <a:xfrm>
            <a:off x="381000" y="1066800"/>
            <a:ext cx="3276600" cy="3124200"/>
          </a:xfrm>
          <a:prstGeom prst="rect">
            <a:avLst/>
          </a:prstGeom>
          <a:noFill/>
          <a:ln w="9525">
            <a:noFill/>
            <a:miter lim="800000"/>
            <a:headEnd/>
            <a:tailEnd/>
          </a:ln>
        </p:spPr>
      </p:pic>
      <p:sp>
        <p:nvSpPr>
          <p:cNvPr id="10246" name="TextBox 6"/>
          <p:cNvSpPr txBox="1">
            <a:spLocks noChangeArrowheads="1"/>
          </p:cNvSpPr>
          <p:nvPr/>
        </p:nvSpPr>
        <p:spPr bwMode="auto">
          <a:xfrm>
            <a:off x="5181600" y="4724400"/>
            <a:ext cx="2743200" cy="830263"/>
          </a:xfrm>
          <a:prstGeom prst="rect">
            <a:avLst/>
          </a:prstGeom>
          <a:noFill/>
          <a:ln w="9525">
            <a:noFill/>
            <a:miter lim="800000"/>
            <a:headEnd/>
            <a:tailEnd/>
          </a:ln>
        </p:spPr>
        <p:txBody>
          <a:bodyPr>
            <a:spAutoFit/>
          </a:bodyPr>
          <a:lstStyle/>
          <a:p>
            <a:r>
              <a:rPr lang="en-US" sz="2400" b="1">
                <a:latin typeface="Calibri" pitchFamily="34" charset="0"/>
              </a:rPr>
              <a:t>Ms. Pooja Gupta	</a:t>
            </a:r>
          </a:p>
        </p:txBody>
      </p:sp>
      <p:pic>
        <p:nvPicPr>
          <p:cNvPr id="10247" name="Picture 6"/>
          <p:cNvPicPr>
            <a:picLocks noChangeAspect="1" noChangeArrowheads="1"/>
          </p:cNvPicPr>
          <p:nvPr/>
        </p:nvPicPr>
        <p:blipFill>
          <a:blip r:embed="rId3" cstate="print"/>
          <a:srcRect l="11447" t="14294" r="21780" b="-60"/>
          <a:stretch>
            <a:fillRect/>
          </a:stretch>
        </p:blipFill>
        <p:spPr bwMode="auto">
          <a:xfrm>
            <a:off x="4953000" y="1676400"/>
            <a:ext cx="2667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228600" y="152400"/>
            <a:ext cx="8686800" cy="6647974"/>
          </a:xfrm>
        </p:spPr>
        <p:txBody>
          <a:bodyPr wrap="square" anchor="ctr">
            <a:spAutoFit/>
          </a:bodyPr>
          <a:lstStyle/>
          <a:p>
            <a:pPr marL="0" indent="0" algn="just">
              <a:spcBef>
                <a:spcPct val="0"/>
              </a:spcBef>
              <a:buFontTx/>
              <a:buNone/>
            </a:pPr>
            <a:r>
              <a:rPr lang="en-US" sz="1800" b="1" dirty="0" smtClean="0">
                <a:latin typeface="Helvetica"/>
                <a:ea typeface="Times New Roman" pitchFamily="18" charset="0"/>
                <a:cs typeface="Arial" pitchFamily="34" charset="0"/>
              </a:rPr>
              <a:t>Foot Fall of New Year is one of the most exciting periods at a college because</a:t>
            </a:r>
          </a:p>
          <a:p>
            <a:pPr marL="0" indent="0" algn="just">
              <a:spcBef>
                <a:spcPct val="0"/>
              </a:spcBef>
              <a:buFontTx/>
              <a:buNone/>
            </a:pPr>
            <a:r>
              <a:rPr lang="en-US" sz="1800" b="1" dirty="0" smtClean="0">
                <a:latin typeface="Helvetica"/>
                <a:ea typeface="Times New Roman" pitchFamily="18" charset="0"/>
                <a:cs typeface="Arial" pitchFamily="34" charset="0"/>
              </a:rPr>
              <a:t> it</a:t>
            </a:r>
            <a:r>
              <a:rPr lang="en-US" sz="1800" b="1" dirty="0" smtClean="0">
                <a:latin typeface="Arial" pitchFamily="34" charset="0"/>
                <a:ea typeface="Times New Roman" pitchFamily="18" charset="0"/>
                <a:cs typeface="Arial" pitchFamily="34" charset="0"/>
              </a:rPr>
              <a:t>’</a:t>
            </a:r>
            <a:r>
              <a:rPr lang="en-US" sz="1800" b="1" dirty="0" smtClean="0">
                <a:latin typeface="Helvetica"/>
                <a:ea typeface="Times New Roman" pitchFamily="18" charset="0"/>
                <a:cs typeface="Arial" pitchFamily="34" charset="0"/>
              </a:rPr>
              <a:t>s the start of something new for so many students. With t</a:t>
            </a:r>
            <a:r>
              <a:rPr lang="en-US" sz="1800" dirty="0" smtClean="0">
                <a:latin typeface="Helvetica"/>
                <a:ea typeface="Times New Roman" pitchFamily="18" charset="0"/>
                <a:cs typeface="Arial" pitchFamily="34" charset="0"/>
              </a:rPr>
              <a:t>he change of weather the campus is filled with smart, inspired students ready to take advantage of fresh offerings of the season </a:t>
            </a:r>
            <a:r>
              <a:rPr lang="en-US" sz="1800" dirty="0" smtClean="0">
                <a:latin typeface="Arial" pitchFamily="34" charset="0"/>
                <a:ea typeface="Times New Roman" pitchFamily="18" charset="0"/>
                <a:cs typeface="Arial" pitchFamily="34" charset="0"/>
              </a:rPr>
              <a:t>–</a:t>
            </a:r>
            <a:r>
              <a:rPr lang="en-US" sz="1800" dirty="0" smtClean="0">
                <a:latin typeface="Helvetica"/>
                <a:ea typeface="Times New Roman" pitchFamily="18" charset="0"/>
                <a:cs typeface="Arial" pitchFamily="34" charset="0"/>
              </a:rPr>
              <a:t> both in the classroom  and in the many extracurricular options of student life. PIET is our community</a:t>
            </a:r>
            <a:r>
              <a:rPr lang="en-US" sz="1800" dirty="0" smtClean="0">
                <a:latin typeface="Arial" pitchFamily="34" charset="0"/>
                <a:ea typeface="Times New Roman" pitchFamily="18" charset="0"/>
                <a:cs typeface="Arial" pitchFamily="34" charset="0"/>
              </a:rPr>
              <a:t>’</a:t>
            </a:r>
            <a:r>
              <a:rPr lang="en-US" sz="1800" dirty="0" smtClean="0">
                <a:latin typeface="Helvetica"/>
                <a:ea typeface="Times New Roman" pitchFamily="18" charset="0"/>
                <a:cs typeface="Arial" pitchFamily="34" charset="0"/>
              </a:rPr>
              <a:t>s college and we share our community</a:t>
            </a:r>
            <a:r>
              <a:rPr lang="en-US" sz="1800" dirty="0" smtClean="0">
                <a:latin typeface="Arial" pitchFamily="34" charset="0"/>
                <a:ea typeface="Times New Roman" pitchFamily="18" charset="0"/>
                <a:cs typeface="Arial" pitchFamily="34" charset="0"/>
              </a:rPr>
              <a:t>’</a:t>
            </a:r>
            <a:r>
              <a:rPr lang="en-US" sz="1800" dirty="0" smtClean="0">
                <a:latin typeface="Helvetica"/>
                <a:ea typeface="Times New Roman" pitchFamily="18" charset="0"/>
                <a:cs typeface="Arial" pitchFamily="34" charset="0"/>
              </a:rPr>
              <a:t>s values. Most residents can identify with the eager anticipation our students feel, when they see the opportunities of innovation, diversity and educational excellence that this institute offers.</a:t>
            </a:r>
          </a:p>
          <a:p>
            <a:pPr marL="0" indent="0" algn="just">
              <a:spcBef>
                <a:spcPct val="0"/>
              </a:spcBef>
              <a:buFontTx/>
              <a:buNone/>
            </a:pPr>
            <a:endParaRPr lang="en-US" sz="3600" dirty="0" smtClean="0">
              <a:latin typeface="Arial" pitchFamily="34" charset="0"/>
              <a:ea typeface="Times New Roman" pitchFamily="18" charset="0"/>
              <a:cs typeface="Arial" pitchFamily="34" charset="0"/>
            </a:endParaRPr>
          </a:p>
          <a:p>
            <a:pPr marL="0" indent="0" algn="just">
              <a:spcBef>
                <a:spcPct val="0"/>
              </a:spcBef>
              <a:buFontTx/>
              <a:buNone/>
            </a:pPr>
            <a:r>
              <a:rPr lang="en-US" sz="1800" dirty="0" smtClean="0">
                <a:latin typeface="Helvetica"/>
                <a:ea typeface="Times New Roman" pitchFamily="18" charset="0"/>
                <a:cs typeface="Arial" pitchFamily="34" charset="0"/>
              </a:rPr>
              <a:t>In this issue we recapitulate the celebrations we had on our campus, the sports meet and Maestros, the annual function which provide  enormous opportunities to the aspirants to show case their inherent and acquired talents.</a:t>
            </a:r>
            <a:endParaRPr lang="en-US" sz="3600" dirty="0" smtClean="0">
              <a:latin typeface="Arial" pitchFamily="34" charset="0"/>
              <a:ea typeface="Times New Roman" pitchFamily="18" charset="0"/>
              <a:cs typeface="Arial" pitchFamily="34" charset="0"/>
            </a:endParaRPr>
          </a:p>
          <a:p>
            <a:pPr marL="0" indent="0" algn="just">
              <a:spcBef>
                <a:spcPct val="0"/>
              </a:spcBef>
              <a:buFontTx/>
              <a:buNone/>
            </a:pPr>
            <a:r>
              <a:rPr lang="en-US" sz="1800" dirty="0" smtClean="0">
                <a:latin typeface="Helvetica"/>
                <a:ea typeface="Times New Roman" pitchFamily="18" charset="0"/>
                <a:cs typeface="Arial" pitchFamily="34" charset="0"/>
              </a:rPr>
              <a:t> Since our college supports and promotes our international presence, feature the innovative learning opportunities on campus, as well as calling attention to our upcoming university examination, it is time to girdle up your waists to register in the merit list to keep the winning tradition alive.</a:t>
            </a:r>
            <a:endParaRPr lang="en-US" sz="3600" dirty="0" smtClean="0">
              <a:latin typeface="Arial" pitchFamily="34" charset="0"/>
              <a:ea typeface="Times New Roman" pitchFamily="18" charset="0"/>
              <a:cs typeface="Arial" pitchFamily="34" charset="0"/>
            </a:endParaRPr>
          </a:p>
          <a:p>
            <a:pPr marL="0" indent="0" algn="just">
              <a:spcBef>
                <a:spcPct val="0"/>
              </a:spcBef>
              <a:buFontTx/>
              <a:buNone/>
            </a:pPr>
            <a:endParaRPr lang="en-US" sz="1800" dirty="0" smtClean="0">
              <a:latin typeface="Helvetica"/>
              <a:ea typeface="Times New Roman" pitchFamily="18" charset="0"/>
              <a:cs typeface="Arial" pitchFamily="34" charset="0"/>
            </a:endParaRPr>
          </a:p>
          <a:p>
            <a:pPr marL="0" indent="0" algn="just">
              <a:spcBef>
                <a:spcPct val="0"/>
              </a:spcBef>
              <a:buFontTx/>
              <a:buNone/>
            </a:pPr>
            <a:r>
              <a:rPr lang="en-US" sz="1800" dirty="0" smtClean="0">
                <a:latin typeface="Helvetica"/>
                <a:ea typeface="Times New Roman" pitchFamily="18" charset="0"/>
                <a:cs typeface="Arial" pitchFamily="34" charset="0"/>
              </a:rPr>
              <a:t>Jag Mohan Malhotra</a:t>
            </a:r>
            <a:endParaRPr lang="en-US" sz="3600" dirty="0" smtClean="0">
              <a:latin typeface="Arial" pitchFamily="34" charset="0"/>
              <a:ea typeface="Times New Roman" pitchFamily="18" charset="0"/>
              <a:cs typeface="Arial" pitchFamily="34" charset="0"/>
            </a:endParaRPr>
          </a:p>
          <a:p>
            <a:pPr marL="0" indent="0">
              <a:spcBef>
                <a:spcPct val="0"/>
              </a:spcBef>
              <a:buFontTx/>
              <a:buNone/>
            </a:pPr>
            <a:r>
              <a:rPr lang="en-US" sz="1800" dirty="0" smtClean="0">
                <a:latin typeface="Helvetica"/>
                <a:ea typeface="Times New Roman" pitchFamily="18" charset="0"/>
                <a:cs typeface="Arial" pitchFamily="34" charset="0"/>
              </a:rPr>
              <a:t>Chief Editor</a:t>
            </a:r>
            <a:br>
              <a:rPr lang="en-US" sz="1800" dirty="0" smtClean="0">
                <a:latin typeface="Helvetica"/>
                <a:ea typeface="Times New Roman" pitchFamily="18" charset="0"/>
                <a:cs typeface="Arial" pitchFamily="34" charset="0"/>
              </a:rPr>
            </a:br>
            <a:r>
              <a:rPr lang="en-US" sz="1800" dirty="0" smtClean="0">
                <a:latin typeface="Helvetica"/>
                <a:ea typeface="Times New Roman" pitchFamily="18" charset="0"/>
                <a:cs typeface="Arial" pitchFamily="34" charset="0"/>
              </a:rPr>
              <a:t/>
            </a:r>
            <a:br>
              <a:rPr lang="en-US" sz="1800" dirty="0" smtClean="0">
                <a:latin typeface="Helvetica"/>
                <a:ea typeface="Times New Roman" pitchFamily="18" charset="0"/>
                <a:cs typeface="Arial" pitchFamily="34" charset="0"/>
              </a:rPr>
            </a:br>
            <a:endParaRPr lang="en-US" sz="4800" dirty="0" smtClean="0">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14400"/>
            <a:ext cx="7772400" cy="1470025"/>
          </a:xfrm>
        </p:spPr>
        <p:txBody>
          <a:bodyPr/>
          <a:lstStyle/>
          <a:p>
            <a:r>
              <a:rPr lang="en-US" dirty="0" smtClean="0"/>
              <a:t>Industrial Visit</a:t>
            </a:r>
            <a:endParaRPr lang="en-US" dirty="0"/>
          </a:p>
        </p:txBody>
      </p:sp>
      <p:sp>
        <p:nvSpPr>
          <p:cNvPr id="4" name="Subtitle 2"/>
          <p:cNvSpPr txBox="1">
            <a:spLocks/>
          </p:cNvSpPr>
          <p:nvPr/>
        </p:nvSpPr>
        <p:spPr>
          <a:xfrm>
            <a:off x="6781800" y="152400"/>
            <a:ext cx="1981200" cy="381000"/>
          </a:xfrm>
          <a:prstGeom prst="rect">
            <a:avLst/>
          </a:prstGeom>
        </p:spPr>
        <p:txBody>
          <a:bodyPr vert="horz" lIns="91440" tIns="45720" rIns="91440" bIns="45720" rtlCol="0">
            <a:normAutofit fontScale="70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smtClean="0">
                <a:ln>
                  <a:noFill/>
                </a:ln>
                <a:effectLst/>
                <a:uLnTx/>
                <a:uFillTx/>
                <a:latin typeface="+mn-lt"/>
                <a:ea typeface="+mn-ea"/>
                <a:cs typeface="+mn-cs"/>
              </a:rPr>
              <a:t>Feb 1, 2019</a:t>
            </a:r>
            <a:endParaRPr kumimoji="0" lang="en-US" sz="3200" b="1" i="0" u="none" strike="noStrike" kern="1200" cap="none" spc="0" normalizeH="0" baseline="0" noProof="0" dirty="0">
              <a:ln>
                <a:noFill/>
              </a:ln>
              <a:effectLst/>
              <a:uLnTx/>
              <a:uFillTx/>
              <a:latin typeface="+mn-lt"/>
              <a:ea typeface="+mn-ea"/>
              <a:cs typeface="+mn-cs"/>
            </a:endParaRPr>
          </a:p>
        </p:txBody>
      </p:sp>
      <p:pic>
        <p:nvPicPr>
          <p:cNvPr id="5" name="Content Placeholder 4" descr="Yakult-s-probiotic-fermented-milk-drink-reaching-new-heights_wrbm_large.jpg"/>
          <p:cNvPicPr>
            <a:picLocks noChangeAspect="1"/>
          </p:cNvPicPr>
          <p:nvPr/>
        </p:nvPicPr>
        <p:blipFill>
          <a:blip r:embed="rId2" cstate="print"/>
          <a:srcRect/>
          <a:stretch>
            <a:fillRect/>
          </a:stretch>
        </p:blipFill>
        <p:spPr>
          <a:xfrm>
            <a:off x="1676400" y="2133600"/>
            <a:ext cx="4038600" cy="2270125"/>
          </a:xfrm>
          <a:prstGeom prst="rect">
            <a:avLst/>
          </a:prstGeom>
        </p:spPr>
      </p:pic>
      <p:sp>
        <p:nvSpPr>
          <p:cNvPr id="7" name="Content Placeholder 2"/>
          <p:cNvSpPr txBox="1">
            <a:spLocks/>
          </p:cNvSpPr>
          <p:nvPr/>
        </p:nvSpPr>
        <p:spPr>
          <a:xfrm>
            <a:off x="685800" y="5486400"/>
            <a:ext cx="7696200" cy="71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3200" b="0" i="0" u="none" strike="noStrike" kern="1200" cap="none" spc="0" normalizeH="0" baseline="0" noProof="0" dirty="0" smtClean="0">
                <a:ln>
                  <a:noFill/>
                </a:ln>
                <a:effectLst/>
                <a:uLnTx/>
                <a:uFillTx/>
                <a:latin typeface="+mn-lt"/>
                <a:ea typeface="+mn-ea"/>
                <a:cs typeface="+mn-cs"/>
              </a:rPr>
              <a:t>Classes visited-BBA 1</a:t>
            </a:r>
            <a:r>
              <a:rPr kumimoji="0" lang="en-US" sz="3200" b="0" i="0" u="none" strike="noStrike" kern="1200" cap="none" spc="0" normalizeH="0" baseline="30000" noProof="0" dirty="0" smtClean="0">
                <a:ln>
                  <a:noFill/>
                </a:ln>
                <a:effectLst/>
                <a:uLnTx/>
                <a:uFillTx/>
                <a:latin typeface="+mn-lt"/>
                <a:ea typeface="+mn-ea"/>
                <a:cs typeface="+mn-cs"/>
              </a:rPr>
              <a:t>st</a:t>
            </a:r>
            <a:r>
              <a:rPr kumimoji="0" lang="en-US" sz="3200" b="0" i="0" u="none" strike="noStrike" kern="1200" cap="none" spc="0" normalizeH="0" baseline="0" noProof="0" dirty="0" smtClean="0">
                <a:ln>
                  <a:noFill/>
                </a:ln>
                <a:effectLst/>
                <a:uLnTx/>
                <a:uFillTx/>
                <a:latin typeface="+mn-lt"/>
                <a:ea typeface="+mn-ea"/>
                <a:cs typeface="+mn-cs"/>
              </a:rPr>
              <a:t> year sec D and </a:t>
            </a:r>
            <a:r>
              <a:rPr lang="en-US" sz="3200" dirty="0" smtClean="0"/>
              <a:t>E</a:t>
            </a:r>
            <a:endParaRPr kumimoji="0" lang="en-US" sz="3200" b="0"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1280</Words>
  <Application>Microsoft Office PowerPoint</Application>
  <PresentationFormat>On-screen Show (4:3)</PresentationFormat>
  <Paragraphs>136</Paragraphs>
  <Slides>49</Slides>
  <Notes>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     </vt:lpstr>
      <vt:lpstr>Slide 2</vt:lpstr>
      <vt:lpstr>Dr. Yoginder Singh Kataria</vt:lpstr>
      <vt:lpstr>Slide 4</vt:lpstr>
      <vt:lpstr>Slide 5</vt:lpstr>
      <vt:lpstr>Slide 6</vt:lpstr>
      <vt:lpstr>Editorial Team’s View </vt:lpstr>
      <vt:lpstr>Slide 8</vt:lpstr>
      <vt:lpstr>Industrial Visit</vt:lpstr>
      <vt:lpstr>Slide 10</vt:lpstr>
      <vt:lpstr>Inter Department Football Match</vt:lpstr>
      <vt:lpstr>Slide 12</vt:lpstr>
      <vt:lpstr>Second Semi-finals Between BBA vs. ASH</vt:lpstr>
      <vt:lpstr>Slide 14</vt:lpstr>
      <vt:lpstr>Maestros 2K19</vt:lpstr>
      <vt:lpstr>Slide 16</vt:lpstr>
      <vt:lpstr>Slide 17</vt:lpstr>
      <vt:lpstr>Ramp walk</vt:lpstr>
      <vt:lpstr>Slide 19</vt:lpstr>
      <vt:lpstr>Slide 20</vt:lpstr>
      <vt:lpstr>Industrial Visit</vt:lpstr>
      <vt:lpstr>Slide 22</vt:lpstr>
      <vt:lpstr>Slide 23</vt:lpstr>
      <vt:lpstr>Plant Visited by BBA Students</vt:lpstr>
      <vt:lpstr>Industrial Visit</vt:lpstr>
      <vt:lpstr>Slide 26</vt:lpstr>
      <vt:lpstr>Glimpse of NDRI Plant</vt:lpstr>
      <vt:lpstr>Slide 28</vt:lpstr>
      <vt:lpstr>19/02/2019</vt:lpstr>
      <vt:lpstr>Slide 30</vt:lpstr>
      <vt:lpstr>Slide 31</vt:lpstr>
      <vt:lpstr>Slide 32</vt:lpstr>
      <vt:lpstr>BBA Sessionals</vt:lpstr>
      <vt:lpstr>Slide 34</vt:lpstr>
      <vt:lpstr>Slide 35</vt:lpstr>
      <vt:lpstr>Slide 36</vt:lpstr>
      <vt:lpstr>Slide 37</vt:lpstr>
      <vt:lpstr>How To Inspire Your Employees </vt:lpstr>
      <vt:lpstr>Slide 39</vt:lpstr>
      <vt:lpstr>Slide 40</vt:lpstr>
      <vt:lpstr>Slide 41</vt:lpstr>
      <vt:lpstr>LEADERSHIP QUALITIES</vt:lpstr>
      <vt:lpstr>Slide 43</vt:lpstr>
      <vt:lpstr>Slide 44</vt:lpstr>
      <vt:lpstr>Slide 45</vt:lpstr>
      <vt:lpstr>Slide 46</vt:lpstr>
      <vt:lpstr>Slide 47</vt:lpstr>
      <vt:lpstr>Thank you</vt:lpstr>
      <vt:lpstr>Slide 49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Visit</dc:title>
  <dc:creator>piet</dc:creator>
  <cp:lastModifiedBy>Corporate Edition</cp:lastModifiedBy>
  <cp:revision>52</cp:revision>
  <dcterms:created xsi:type="dcterms:W3CDTF">2006-08-16T00:00:00Z</dcterms:created>
  <dcterms:modified xsi:type="dcterms:W3CDTF">2019-03-25T07:02:49Z</dcterms:modified>
</cp:coreProperties>
</file>